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3" r:id="rId2"/>
    <p:sldId id="514" r:id="rId3"/>
    <p:sldId id="524" r:id="rId4"/>
    <p:sldId id="520" r:id="rId5"/>
    <p:sldId id="527" r:id="rId6"/>
    <p:sldId id="528" r:id="rId7"/>
    <p:sldId id="529" r:id="rId8"/>
    <p:sldId id="530" r:id="rId9"/>
    <p:sldId id="523" r:id="rId10"/>
    <p:sldId id="526" r:id="rId11"/>
    <p:sldId id="525" r:id="rId12"/>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3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lmerC1" initials="P" lastIdx="5" clrIdx="0"/>
  <p:cmAuthor id="1" name="MahoneyE" initials="EM" lastIdx="4" clrIdx="1"/>
  <p:cmAuthor id="2" name="Alex White" initials="AW" lastIdx="2" clrIdx="2">
    <p:extLst>
      <p:ext uri="{19B8F6BF-5375-455C-9EA6-DF929625EA0E}">
        <p15:presenceInfo xmlns:p15="http://schemas.microsoft.com/office/powerpoint/2012/main" userId="S-1-5-21-3785389106-2062165205-2521712389-68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54E"/>
    <a:srgbClr val="000000"/>
    <a:srgbClr val="DA291C"/>
    <a:srgbClr val="988642"/>
    <a:srgbClr val="F2F2F2"/>
    <a:srgbClr val="002776"/>
    <a:srgbClr val="120384"/>
    <a:srgbClr val="A6A6A6"/>
    <a:srgbClr val="0076CE"/>
    <a:srgbClr val="B5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81865-99DC-47EB-8C5D-9D6B73BB8935}" v="127" dt="2023-09-06T07:43:47.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249" autoAdjust="0"/>
  </p:normalViewPr>
  <p:slideViewPr>
    <p:cSldViewPr>
      <p:cViewPr varScale="1">
        <p:scale>
          <a:sx n="66" d="100"/>
          <a:sy n="66" d="100"/>
        </p:scale>
        <p:origin x="592" y="24"/>
      </p:cViewPr>
      <p:guideLst>
        <p:guide orient="horz" pos="2544"/>
        <p:guide pos="3648"/>
      </p:guideLst>
    </p:cSldViewPr>
  </p:slideViewPr>
  <p:notesTextViewPr>
    <p:cViewPr>
      <p:scale>
        <a:sx n="100" d="100"/>
        <a:sy n="100" d="100"/>
      </p:scale>
      <p:origin x="0" y="0"/>
    </p:cViewPr>
  </p:notesTextViewPr>
  <p:notesViewPr>
    <p:cSldViewPr>
      <p:cViewPr varScale="1">
        <p:scale>
          <a:sx n="70" d="100"/>
          <a:sy n="70" d="100"/>
        </p:scale>
        <p:origin x="307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8547F2E8-BE09-44BE-98CF-3C9FCE34A46A}" type="datetimeFigureOut">
              <a:rPr lang="en-GB" smtClean="0"/>
              <a:pPr/>
              <a:t>25/08/2024</a:t>
            </a:fld>
            <a:endParaRPr lang="en-GB"/>
          </a:p>
        </p:txBody>
      </p:sp>
      <p:sp>
        <p:nvSpPr>
          <p:cNvPr id="4" name="Footer Placeholder 3"/>
          <p:cNvSpPr>
            <a:spLocks noGrp="1"/>
          </p:cNvSpPr>
          <p:nvPr>
            <p:ph type="ftr" sz="quarter" idx="2"/>
          </p:nvPr>
        </p:nvSpPr>
        <p:spPr>
          <a:xfrm>
            <a:off x="0" y="9377324"/>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24"/>
            <a:ext cx="2921582" cy="495347"/>
          </a:xfrm>
          <a:prstGeom prst="rect">
            <a:avLst/>
          </a:prstGeom>
        </p:spPr>
        <p:txBody>
          <a:bodyPr vert="horz" lIns="91440" tIns="45720" rIns="91440" bIns="45720" rtlCol="0" anchor="b"/>
          <a:lstStyle>
            <a:lvl1pPr algn="r">
              <a:defRPr sz="1200"/>
            </a:lvl1pPr>
          </a:lstStyle>
          <a:p>
            <a:fld id="{706280BD-D42B-4DBE-AE6A-49FCE6EDF681}" type="slidenum">
              <a:rPr lang="en-GB" smtClean="0"/>
              <a:pPr/>
              <a:t>‹#›</a:t>
            </a:fld>
            <a:endParaRPr lang="en-GB"/>
          </a:p>
        </p:txBody>
      </p:sp>
    </p:spTree>
    <p:extLst>
      <p:ext uri="{BB962C8B-B14F-4D97-AF65-F5344CB8AC3E}">
        <p14:creationId xmlns:p14="http://schemas.microsoft.com/office/powerpoint/2010/main" val="306367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7"/>
            <a:ext cx="2921582" cy="493633"/>
          </a:xfrm>
          <a:prstGeom prst="rect">
            <a:avLst/>
          </a:prstGeom>
        </p:spPr>
        <p:txBody>
          <a:bodyPr vert="horz" lIns="91440" tIns="45720" rIns="91440" bIns="45720" rtlCol="0"/>
          <a:lstStyle>
            <a:lvl1pPr algn="r">
              <a:defRPr sz="1200"/>
            </a:lvl1pPr>
          </a:lstStyle>
          <a:p>
            <a:fld id="{CC8FB3D3-DB54-4A61-A6C2-DECA3AAAF474}" type="datetimeFigureOut">
              <a:rPr lang="en-GB" smtClean="0"/>
              <a:pPr/>
              <a:t>25/08/2024</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3"/>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3"/>
            <a:ext cx="2921582" cy="493633"/>
          </a:xfrm>
          <a:prstGeom prst="rect">
            <a:avLst/>
          </a:prstGeom>
        </p:spPr>
        <p:txBody>
          <a:bodyPr vert="horz" lIns="91440" tIns="45720" rIns="91440" bIns="45720" rtlCol="0" anchor="b"/>
          <a:lstStyle>
            <a:lvl1pPr algn="r">
              <a:defRPr sz="1200"/>
            </a:lvl1pPr>
          </a:lstStyle>
          <a:p>
            <a:fld id="{0B8B7B4D-2A56-42B3-97F7-E28B874AD188}" type="slidenum">
              <a:rPr lang="en-GB" smtClean="0"/>
              <a:pPr/>
              <a:t>‹#›</a:t>
            </a:fld>
            <a:endParaRPr lang="en-GB"/>
          </a:p>
        </p:txBody>
      </p:sp>
    </p:spTree>
    <p:extLst>
      <p:ext uri="{BB962C8B-B14F-4D97-AF65-F5344CB8AC3E}">
        <p14:creationId xmlns:p14="http://schemas.microsoft.com/office/powerpoint/2010/main" val="58074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normAutofit/>
          </a:bodyPr>
          <a:lstStyle/>
          <a:p>
            <a:pPr marL="0" indent="0" rtl="0">
              <a:buFontTx/>
              <a:buNone/>
            </a:pPr>
            <a:endParaRPr lang="en-GB" dirty="0"/>
          </a:p>
        </p:txBody>
      </p:sp>
      <p:sp>
        <p:nvSpPr>
          <p:cNvPr id="4" name="Slide Number Placeholder 3"/>
          <p:cNvSpPr>
            <a:spLocks noGrp="1"/>
          </p:cNvSpPr>
          <p:nvPr>
            <p:ph type="sldNum" sz="quarter" idx="10"/>
          </p:nvPr>
        </p:nvSpPr>
        <p:spPr/>
        <p:txBody>
          <a:bodyPr/>
          <a:lstStyle/>
          <a:p>
            <a:fld id="{0B8B7B4D-2A56-42B3-97F7-E28B874AD188}" type="slidenum">
              <a:rPr lang="en-GB" smtClean="0"/>
              <a:pPr/>
              <a:t>1</a:t>
            </a:fld>
            <a:endParaRPr lang="en-GB"/>
          </a:p>
        </p:txBody>
      </p:sp>
    </p:spTree>
    <p:extLst>
      <p:ext uri="{BB962C8B-B14F-4D97-AF65-F5344CB8AC3E}">
        <p14:creationId xmlns:p14="http://schemas.microsoft.com/office/powerpoint/2010/main" val="264442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0" y="6858005"/>
            <a:ext cx="12192000" cy="1588"/>
          </a:xfrm>
          <a:prstGeom prst="line">
            <a:avLst/>
          </a:prstGeom>
          <a:ln w="66675" cap="flat" cmpd="sng" algn="ctr">
            <a:solidFill>
              <a:srgbClr val="DA291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74192" y="2780928"/>
            <a:ext cx="10843616" cy="1524556"/>
          </a:xfrm>
        </p:spPr>
        <p:txBody>
          <a:bodyPr>
            <a:normAutofit/>
          </a:bodyPr>
          <a:lstStyle>
            <a:lvl1pPr algn="ctr">
              <a:defRPr sz="4000" b="0" i="0">
                <a:solidFill>
                  <a:schemeClr val="tx2"/>
                </a:solidFill>
                <a:latin typeface="+mj-lt"/>
                <a:ea typeface="Greycliff CF Light" charset="0"/>
                <a:cs typeface="Greycliff CF Light"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4192" y="4422242"/>
            <a:ext cx="10843616" cy="652695"/>
          </a:xfrm>
        </p:spPr>
        <p:txBody>
          <a:bodyPr anchor="ctr" anchorCtr="0">
            <a:normAutofit/>
          </a:bodyPr>
          <a:lstStyle>
            <a:lvl1pPr marL="0" marR="0" indent="0" algn="ctr" defTabSz="914354" rtl="0" eaLnBrk="1" fontAlgn="auto" latinLnBrk="0" hangingPunct="1">
              <a:lnSpc>
                <a:spcPct val="100000"/>
              </a:lnSpc>
              <a:spcBef>
                <a:spcPct val="20000"/>
              </a:spcBef>
              <a:spcAft>
                <a:spcPts val="0"/>
              </a:spcAft>
              <a:buClr>
                <a:schemeClr val="tx2"/>
              </a:buClr>
              <a:buSzTx/>
              <a:buFont typeface="Arial" pitchFamily="34" charset="0"/>
              <a:buNone/>
              <a:tabLst/>
              <a:defRPr sz="28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pic>
        <p:nvPicPr>
          <p:cNvPr id="6" name="Graphic 5">
            <a:extLst>
              <a:ext uri="{FF2B5EF4-FFF2-40B4-BE49-F238E27FC236}">
                <a16:creationId xmlns:a16="http://schemas.microsoft.com/office/drawing/2014/main" id="{D5578F83-4B90-4207-A304-2519564F45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25954" y="235527"/>
            <a:ext cx="1940092" cy="155767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eft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7"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id="{D64F5444-522C-40A2-AF78-F06A20E99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3539103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Right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6096000"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id="{EADC3F9C-4440-45C6-80DC-2910481B2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8684640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7"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p:cNvSpPr>
            <a:spLocks noGrp="1"/>
          </p:cNvSpPr>
          <p:nvPr>
            <p:ph type="body" sz="quarter" idx="15"/>
          </p:nvPr>
        </p:nvSpPr>
        <p:spPr>
          <a:xfrm>
            <a:off x="6096000"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114F1D8D-1FE8-4244-AC22-4E79A32BA6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3767810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No Text ">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23616921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No Text or Sub-Title">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pic>
        <p:nvPicPr>
          <p:cNvPr id="7" name="Graphic 6">
            <a:extLst>
              <a:ext uri="{FF2B5EF4-FFF2-40B4-BE49-F238E27FC236}">
                <a16:creationId xmlns:a16="http://schemas.microsoft.com/office/drawing/2014/main" id="{2772AA34-5B9A-4DC8-8251-3DF9BAB1B3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332990815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32" y="332665"/>
            <a:ext cx="12216680" cy="6462000"/>
          </a:xfrm>
          <a:prstGeom prst="rect">
            <a:avLst/>
          </a:prstGeom>
        </p:spPr>
      </p:pic>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1"/>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769175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B7974-35EB-EC48-BB1D-ABBBC844ED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773" r="6939"/>
          <a:stretch/>
        </p:blipFill>
        <p:spPr>
          <a:xfrm>
            <a:off x="0" y="323512"/>
            <a:ext cx="12192000" cy="6454588"/>
          </a:xfrm>
          <a:prstGeom prst="rect">
            <a:avLst/>
          </a:prstGeom>
        </p:spPr>
      </p:pic>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9144"/>
            <a:ext cx="12192000" cy="1700808"/>
          </a:xfrm>
          <a:prstGeom prst="rect">
            <a:avLst/>
          </a:prstGeom>
        </p:spPr>
      </p:pic>
      <p:sp>
        <p:nvSpPr>
          <p:cNvPr id="8" name="TextBox 7"/>
          <p:cNvSpPr txBox="1"/>
          <p:nvPr userDrawn="1"/>
        </p:nvSpPr>
        <p:spPr>
          <a:xfrm>
            <a:off x="664501" y="1772816"/>
            <a:ext cx="10832099" cy="4788000"/>
          </a:xfrm>
          <a:prstGeom prst="rect">
            <a:avLst/>
          </a:prstGeom>
          <a:solidFill>
            <a:schemeClr val="bg1">
              <a:alpha val="55000"/>
            </a:schemeClr>
          </a:solidFill>
          <a:ln>
            <a:noFill/>
          </a:ln>
        </p:spPr>
        <p:txBody>
          <a:bodyPr wrap="square" rtlCol="0">
            <a:spAutoFit/>
          </a:bodyPr>
          <a:lstStyle/>
          <a:p>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endParaRPr lang="en-US" sz="1800">
              <a:latin typeface="Praxis-Light" charset="0"/>
              <a:ea typeface="Praxis-Light" charset="0"/>
              <a:cs typeface="Praxis-Light" charset="0"/>
            </a:endParaRPr>
          </a:p>
        </p:txBody>
      </p:sp>
      <p:sp>
        <p:nvSpPr>
          <p:cNvPr id="9" name="Text Placeholder 12"/>
          <p:cNvSpPr>
            <a:spLocks noGrp="1"/>
          </p:cNvSpPr>
          <p:nvPr>
            <p:ph type="body" sz="quarter" idx="14"/>
          </p:nvPr>
        </p:nvSpPr>
        <p:spPr>
          <a:xfrm>
            <a:off x="839416" y="1937422"/>
            <a:ext cx="10441359" cy="4463778"/>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3"/>
          <p:cNvSpPr>
            <a:spLocks noGrp="1"/>
          </p:cNvSpPr>
          <p:nvPr>
            <p:ph type="title"/>
          </p:nvPr>
        </p:nvSpPr>
        <p:spPr>
          <a:xfrm>
            <a:off x="839416" y="404664"/>
            <a:ext cx="8136904" cy="1060249"/>
          </a:xfrm>
        </p:spPr>
        <p:txBody>
          <a:bodyPr lIns="0" tIns="0" rIns="0" bIns="0">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31486685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Imag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14368"/>
            <a:ext cx="12192000" cy="6463382"/>
          </a:xfrm>
          <a:prstGeom prst="rect">
            <a:avLst/>
          </a:prstGeom>
        </p:spPr>
      </p:pic>
      <p:sp>
        <p:nvSpPr>
          <p:cNvPr id="9" name="Rectangle 8"/>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664501" y="1772816"/>
            <a:ext cx="10832099" cy="4788000"/>
          </a:xfrm>
          <a:prstGeom prst="rect">
            <a:avLst/>
          </a:prstGeom>
          <a:solidFill>
            <a:schemeClr val="bg1">
              <a:alpha val="55000"/>
            </a:schemeClr>
          </a:solidFill>
          <a:ln>
            <a:noFill/>
          </a:ln>
        </p:spPr>
        <p:txBody>
          <a:bodyPr wrap="square" rtlCol="0">
            <a:spAutoFit/>
          </a:bodyPr>
          <a:lstStyle/>
          <a:p>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endParaRPr lang="en-US" sz="1800">
              <a:latin typeface="Praxis-Light" charset="0"/>
              <a:ea typeface="Praxis-Light" charset="0"/>
              <a:cs typeface="Praxis-Light" charset="0"/>
            </a:endParaRP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13" name="Text Placeholder 12"/>
          <p:cNvSpPr>
            <a:spLocks noGrp="1"/>
          </p:cNvSpPr>
          <p:nvPr>
            <p:ph type="body" sz="quarter" idx="14"/>
          </p:nvPr>
        </p:nvSpPr>
        <p:spPr>
          <a:xfrm>
            <a:off x="839416" y="1937422"/>
            <a:ext cx="10441359" cy="4463778"/>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3"/>
          <p:cNvSpPr>
            <a:spLocks noGrp="1"/>
          </p:cNvSpPr>
          <p:nvPr>
            <p:ph type="title"/>
          </p:nvPr>
        </p:nvSpPr>
        <p:spPr>
          <a:xfrm>
            <a:off x="839416" y="404664"/>
            <a:ext cx="8136904" cy="1060249"/>
          </a:xfrm>
        </p:spPr>
        <p:txBody>
          <a:bodyPr lIns="0" tIns="0" rIns="0" bIns="0">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20615060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7" name="Rectangle 6"/>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a:spLocks noGrp="1"/>
          </p:cNvSpPr>
          <p:nvPr>
            <p:ph idx="1"/>
          </p:nvPr>
        </p:nvSpPr>
        <p:spPr>
          <a:xfrm>
            <a:off x="609600" y="3573025"/>
            <a:ext cx="5414391" cy="2880312"/>
          </a:xfrm>
        </p:spPr>
        <p:txBody>
          <a:bodyPr/>
          <a:lstStyle>
            <a:lvl1pPr marL="357188" indent="-269875">
              <a:spcBef>
                <a:spcPts val="300"/>
              </a:spcBef>
              <a:spcAft>
                <a:spcPts val="600"/>
              </a:spcAft>
              <a:defRPr sz="1400">
                <a:latin typeface="Praxis-Light" charset="0"/>
                <a:ea typeface="Praxis-Light" charset="0"/>
                <a:cs typeface="Praxis-Light" charset="0"/>
              </a:defRPr>
            </a:lvl1pPr>
            <a:lvl2pPr marL="357188" indent="-269875">
              <a:buClr>
                <a:srgbClr val="C00000"/>
              </a:buClr>
              <a:buFont typeface="Wingdings" panose="05000000000000000000" pitchFamily="2" charset="2"/>
              <a:buChar char="ü"/>
              <a:defRPr sz="1100">
                <a:latin typeface="Praxis-Light" charset="0"/>
                <a:ea typeface="Praxis-Light" charset="0"/>
                <a:cs typeface="Praxis-Light" charset="0"/>
              </a:defRPr>
            </a:lvl2pPr>
            <a:lvl3pPr marL="712788" indent="-173038">
              <a:defRPr sz="1200">
                <a:latin typeface="Praxis-Light" charset="0"/>
                <a:ea typeface="Praxis-Light" charset="0"/>
                <a:cs typeface="Praxis-Light" charset="0"/>
              </a:defRPr>
            </a:lvl3pPr>
            <a:lvl4pPr marL="987425" indent="-182563">
              <a:buFont typeface="Arial" charset="0"/>
              <a:buChar char="•"/>
              <a:defRPr sz="1000">
                <a:latin typeface="Praxis-Light" charset="0"/>
                <a:ea typeface="Praxis-Light" charset="0"/>
                <a:cs typeface="Praxis-Light" charset="0"/>
              </a:defRPr>
            </a:lvl4pPr>
            <a:lvl5pPr marL="1252538" indent="-173038">
              <a:buFont typeface="Arial" charset="0"/>
              <a:buChar char="•"/>
              <a:defRPr sz="1000">
                <a:latin typeface="Praxis-Light" charset="0"/>
                <a:ea typeface="Praxis-Light" charset="0"/>
                <a:cs typeface="Praxis-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4"/>
          </p:nvPr>
        </p:nvSpPr>
        <p:spPr>
          <a:xfrm>
            <a:off x="609601" y="2204873"/>
            <a:ext cx="10972798" cy="1296135"/>
          </a:xfrm>
          <a:solidFill>
            <a:schemeClr val="bg1">
              <a:lumMod val="95000"/>
            </a:schemeClr>
          </a:solidFill>
        </p:spPr>
        <p:txBody>
          <a:bodyPr tIns="72000" bIns="72000" numCol="2">
            <a:noAutofit/>
          </a:bodyPr>
          <a:lstStyle>
            <a:lvl1pPr marL="357188" indent="-269875">
              <a:lnSpc>
                <a:spcPct val="100000"/>
              </a:lnSpc>
              <a:spcBef>
                <a:spcPts val="0"/>
              </a:spcBef>
              <a:spcAft>
                <a:spcPts val="600"/>
              </a:spcAft>
              <a:defRPr sz="1400">
                <a:latin typeface="Praxis-Light" charset="0"/>
                <a:ea typeface="Praxis-Light" charset="0"/>
                <a:cs typeface="Praxis-Light" charset="0"/>
              </a:defRPr>
            </a:lvl1pPr>
            <a:lvl2pPr marL="539750" indent="-269875">
              <a:buClr>
                <a:srgbClr val="C00000"/>
              </a:buClr>
              <a:buFont typeface="+mj-lt"/>
              <a:buAutoNum type="arabicPeriod"/>
              <a:defRPr sz="1000">
                <a:solidFill>
                  <a:schemeClr val="tx1"/>
                </a:solidFill>
                <a:latin typeface="Praxis-Light" charset="0"/>
                <a:ea typeface="Praxis-Light" charset="0"/>
                <a:cs typeface="Praxis-Light" charset="0"/>
              </a:defRPr>
            </a:lvl2pPr>
            <a:lvl3pPr marL="712788" indent="-173038">
              <a:defRPr sz="1200">
                <a:latin typeface="Praxis-Light" charset="0"/>
                <a:ea typeface="Praxis-Light" charset="0"/>
                <a:cs typeface="Praxis-Light" charset="0"/>
              </a:defRPr>
            </a:lvl3pPr>
            <a:lvl4pPr marL="987425" indent="-182563">
              <a:buFont typeface="Arial" charset="0"/>
              <a:buChar char="•"/>
              <a:defRPr sz="1000">
                <a:latin typeface="Praxis-Light" charset="0"/>
                <a:ea typeface="Praxis-Light" charset="0"/>
                <a:cs typeface="Praxis-Light" charset="0"/>
              </a:defRPr>
            </a:lvl4pPr>
            <a:lvl5pPr marL="1252538" indent="-173038">
              <a:buFont typeface="Arial" charset="0"/>
              <a:buChar char="•"/>
              <a:defRPr sz="1000">
                <a:latin typeface="Praxis-Light" charset="0"/>
                <a:ea typeface="Praxis-Light" charset="0"/>
                <a:cs typeface="Praxis-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11" name="Content Placeholder 2"/>
          <p:cNvSpPr>
            <a:spLocks noGrp="1"/>
          </p:cNvSpPr>
          <p:nvPr>
            <p:ph idx="15"/>
          </p:nvPr>
        </p:nvSpPr>
        <p:spPr>
          <a:xfrm>
            <a:off x="6168008" y="3573025"/>
            <a:ext cx="5414391" cy="2880312"/>
          </a:xfrm>
        </p:spPr>
        <p:txBody>
          <a:bodyPr/>
          <a:lstStyle>
            <a:lvl1pPr marL="357188" indent="-269875">
              <a:spcBef>
                <a:spcPts val="300"/>
              </a:spcBef>
              <a:spcAft>
                <a:spcPts val="600"/>
              </a:spcAft>
              <a:defRPr sz="1400">
                <a:latin typeface="Praxis-Light" charset="0"/>
                <a:ea typeface="Praxis-Light" charset="0"/>
                <a:cs typeface="Praxis-Light" charset="0"/>
              </a:defRPr>
            </a:lvl1pPr>
            <a:lvl2pPr marL="357188" indent="-269875">
              <a:buClr>
                <a:srgbClr val="C00000"/>
              </a:buClr>
              <a:buFont typeface="Wingdings" panose="05000000000000000000" pitchFamily="2" charset="2"/>
              <a:buChar char="ü"/>
              <a:defRPr sz="1100">
                <a:latin typeface="Praxis-Light" charset="0"/>
                <a:ea typeface="Praxis-Light" charset="0"/>
                <a:cs typeface="Praxis-Light" charset="0"/>
              </a:defRPr>
            </a:lvl2pPr>
            <a:lvl3pPr marL="712788" indent="-173038">
              <a:defRPr sz="1200">
                <a:latin typeface="Praxis-Light" charset="0"/>
                <a:ea typeface="Praxis-Light" charset="0"/>
                <a:cs typeface="Praxis-Light" charset="0"/>
              </a:defRPr>
            </a:lvl3pPr>
            <a:lvl4pPr marL="987425" indent="-182563">
              <a:buFont typeface="Arial" charset="0"/>
              <a:buChar char="•"/>
              <a:defRPr sz="1000">
                <a:latin typeface="Praxis-Light" charset="0"/>
                <a:ea typeface="Praxis-Light" charset="0"/>
                <a:cs typeface="Praxis-Light" charset="0"/>
              </a:defRPr>
            </a:lvl4pPr>
            <a:lvl5pPr marL="1252538" indent="-173038">
              <a:buFont typeface="Arial" charset="0"/>
              <a:buChar char="•"/>
              <a:defRPr sz="1000">
                <a:latin typeface="Praxis-Light" charset="0"/>
                <a:ea typeface="Praxis-Light" charset="0"/>
                <a:cs typeface="Praxis-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18" name="Title 3"/>
          <p:cNvSpPr>
            <a:spLocks noGrp="1"/>
          </p:cNvSpPr>
          <p:nvPr>
            <p:ph type="title"/>
          </p:nvPr>
        </p:nvSpPr>
        <p:spPr>
          <a:xfrm>
            <a:off x="839416" y="404664"/>
            <a:ext cx="8136904" cy="1060249"/>
          </a:xfrm>
        </p:spPr>
        <p:txBody>
          <a:bodyPr lIns="0" tIns="0" rIns="0" bIns="0">
            <a:normAutofit/>
          </a:bodyPr>
          <a:lstStyle>
            <a:lvl1pPr>
              <a:defRPr sz="3600"/>
            </a:lvl1pPr>
          </a:lstStyle>
          <a:p>
            <a:r>
              <a:rPr lang="en-US" dirty="0"/>
              <a:t>Click to edit Master title style</a:t>
            </a:r>
            <a:endParaRPr lang="en-GB" dirty="0"/>
          </a:p>
        </p:txBody>
      </p:sp>
      <p:cxnSp>
        <p:nvCxnSpPr>
          <p:cNvPr id="3" name="Straight Connector 2"/>
          <p:cNvCxnSpPr>
            <a:stCxn id="14" idx="2"/>
            <a:endCxn id="14" idx="0"/>
          </p:cNvCxnSpPr>
          <p:nvPr userDrawn="1"/>
        </p:nvCxnSpPr>
        <p:spPr>
          <a:xfrm flipV="1">
            <a:off x="6096000" y="2204873"/>
            <a:ext cx="0" cy="1296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769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Slide">
    <p:spTree>
      <p:nvGrpSpPr>
        <p:cNvPr id="1" name=""/>
        <p:cNvGrpSpPr/>
        <p:nvPr/>
      </p:nvGrpSpPr>
      <p:grpSpPr>
        <a:xfrm>
          <a:off x="0" y="0"/>
          <a:ext cx="0" cy="0"/>
          <a:chOff x="0" y="0"/>
          <a:chExt cx="0" cy="0"/>
        </a:xfrm>
      </p:grpSpPr>
      <p:sp>
        <p:nvSpPr>
          <p:cNvPr id="5" name="Rectangle 4"/>
          <p:cNvSpPr/>
          <p:nvPr userDrawn="1"/>
        </p:nvSpPr>
        <p:spPr>
          <a:xfrm>
            <a:off x="1576" y="0"/>
            <a:ext cx="12193200" cy="6875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515197"/>
            <a:ext cx="10363200" cy="1362075"/>
          </a:xfrm>
        </p:spPr>
        <p:txBody>
          <a:bodyPr lIns="0" tIns="0" rIns="0" bIns="0" anchor="t"/>
          <a:lstStyle>
            <a:lvl1pPr algn="l">
              <a:defRPr sz="40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nSpc>
                <a:spcPct val="100000"/>
              </a:lnSpc>
              <a:buNone/>
              <a:defRPr sz="2800">
                <a:solidFill>
                  <a:schemeClr val="bg1">
                    <a:lumMod val="50000"/>
                  </a:schemeClr>
                </a:solidFill>
                <a:latin typeface="Greycliff CF Medium" panose="00000600000000000000" pitchFamily="50"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64352" y="5265569"/>
            <a:ext cx="2800000" cy="1440000"/>
          </a:xfrm>
          <a:prstGeom prst="rect">
            <a:avLst/>
          </a:prstGeom>
        </p:spPr>
      </p:pic>
    </p:spTree>
    <p:extLst>
      <p:ext uri="{BB962C8B-B14F-4D97-AF65-F5344CB8AC3E}">
        <p14:creationId xmlns:p14="http://schemas.microsoft.com/office/powerpoint/2010/main" val="41180323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963084" y="4515197"/>
            <a:ext cx="10363200" cy="1362075"/>
          </a:xfrm>
        </p:spPr>
        <p:txBody>
          <a:bodyPr lIns="0" tIns="0" rIns="0" bIns="0" anchor="t"/>
          <a:lstStyle>
            <a:lvl1pPr algn="l">
              <a:defRPr sz="40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nSpc>
                <a:spcPct val="100000"/>
              </a:lnSpc>
              <a:buNone/>
              <a:defRPr sz="2800">
                <a:solidFill>
                  <a:schemeClr val="bg1">
                    <a:lumMod val="50000"/>
                  </a:schemeClr>
                </a:solidFill>
                <a:latin typeface="Greycliff CF Medium" panose="00000600000000000000" pitchFamily="50"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dirty="0"/>
              <a:t>Click to edit Master text styles</a:t>
            </a:r>
          </a:p>
        </p:txBody>
      </p:sp>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8881FD7B-F9D8-461C-ACC1-369DDEA587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3084" y="199476"/>
            <a:ext cx="1278804" cy="1026732"/>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id="{1E06E9F8-A643-4BD1-B155-8EF18261F3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17882551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3168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A7487D33-EC74-A547-AF7C-2A0F42BADE5A}"/>
              </a:ext>
            </a:extLst>
          </p:cNvPr>
          <p:cNvPicPr preferRelativeResize="0">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5337784"/>
            <a:ext cx="12192000" cy="1440000"/>
          </a:xfrm>
          <a:prstGeom prst="rect">
            <a:avLst/>
          </a:prstGeom>
        </p:spPr>
      </p:pic>
      <p:pic>
        <p:nvPicPr>
          <p:cNvPr id="8" name="Graphic 7">
            <a:extLst>
              <a:ext uri="{FF2B5EF4-FFF2-40B4-BE49-F238E27FC236}">
                <a16:creationId xmlns:a16="http://schemas.microsoft.com/office/drawing/2014/main" id="{2FEEEDE2-A875-4924-A32D-BEFC7D7C21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38023952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11" y="116632"/>
            <a:ext cx="2782321" cy="6671464"/>
          </a:xfrm>
          <a:prstGeom prst="rect">
            <a:avLst/>
          </a:prstGeom>
        </p:spPr>
      </p:pic>
      <p:sp>
        <p:nvSpPr>
          <p:cNvPr id="6" name="Rectangle 5"/>
          <p:cNvSpPr/>
          <p:nvPr userDrawn="1"/>
        </p:nvSpPr>
        <p:spPr>
          <a:xfrm>
            <a:off x="0" y="-1"/>
            <a:ext cx="12192000" cy="32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p:cNvSpPr>
            <a:spLocks noGrp="1"/>
          </p:cNvSpPr>
          <p:nvPr>
            <p:ph type="subTitle" idx="13"/>
          </p:nvPr>
        </p:nvSpPr>
        <p:spPr>
          <a:xfrm>
            <a:off x="3287688" y="1519532"/>
            <a:ext cx="7992888"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a:xfrm>
            <a:off x="3287688" y="404664"/>
            <a:ext cx="5688632" cy="1060249"/>
          </a:xfrm>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3287688" y="2060848"/>
            <a:ext cx="7992888"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Graphic 7">
            <a:extLst>
              <a:ext uri="{FF2B5EF4-FFF2-40B4-BE49-F238E27FC236}">
                <a16:creationId xmlns:a16="http://schemas.microsoft.com/office/drawing/2014/main" id="{1C3DC12E-97CE-4699-9B33-1037CFDC3E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18799820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eft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4E1108-5088-554E-968A-0E9025ED7A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0"/>
          <a:stretch/>
        </p:blipFill>
        <p:spPr>
          <a:xfrm>
            <a:off x="2" y="315512"/>
            <a:ext cx="2261449" cy="6456857"/>
          </a:xfrm>
          <a:prstGeom prst="rect">
            <a:avLst/>
          </a:prstGeom>
        </p:spPr>
      </p:pic>
      <p:sp>
        <p:nvSpPr>
          <p:cNvPr id="6" name="Rectangle 5"/>
          <p:cNvSpPr/>
          <p:nvPr userDrawn="1"/>
        </p:nvSpPr>
        <p:spPr>
          <a:xfrm>
            <a:off x="0" y="-1"/>
            <a:ext cx="12192000" cy="32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p:cNvSpPr>
            <a:spLocks noGrp="1"/>
          </p:cNvSpPr>
          <p:nvPr>
            <p:ph type="subTitle" idx="13"/>
          </p:nvPr>
        </p:nvSpPr>
        <p:spPr>
          <a:xfrm>
            <a:off x="2711624" y="1519532"/>
            <a:ext cx="8568952"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a:xfrm>
            <a:off x="2711624" y="404664"/>
            <a:ext cx="6264696" cy="1060249"/>
          </a:xfrm>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2711624" y="2060848"/>
            <a:ext cx="8568952"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F8D523E1-6BE1-496A-AD65-7720A7ECA7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21792926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1628800"/>
            <a:ext cx="10441359" cy="4895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id="{0E43EAAE-4C9B-4E76-B5E7-4DF97F2AA9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01772" y="132760"/>
            <a:ext cx="1278804" cy="1026732"/>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4463778"/>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pic>
        <p:nvPicPr>
          <p:cNvPr id="8" name="Graphic 7">
            <a:extLst>
              <a:ext uri="{FF2B5EF4-FFF2-40B4-BE49-F238E27FC236}">
                <a16:creationId xmlns:a16="http://schemas.microsoft.com/office/drawing/2014/main" id="{994FAFA0-B035-47BC-8E5D-3B80091460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01772" y="132760"/>
            <a:ext cx="1278804" cy="1026732"/>
          </a:xfrm>
          <a:prstGeom prst="rect">
            <a:avLst/>
          </a:prstGeom>
        </p:spPr>
      </p:pic>
    </p:spTree>
    <p:extLst>
      <p:ext uri="{BB962C8B-B14F-4D97-AF65-F5344CB8AC3E}">
        <p14:creationId xmlns:p14="http://schemas.microsoft.com/office/powerpoint/2010/main" val="830198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416" y="404664"/>
            <a:ext cx="8136904" cy="106024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9416" y="1556792"/>
            <a:ext cx="10441160" cy="48440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p:cNvSpPr/>
          <p:nvPr userDrawn="1"/>
        </p:nvSpPr>
        <p:spPr>
          <a:xfrm>
            <a:off x="0" y="6777384"/>
            <a:ext cx="12192000" cy="108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DE1AF7D-ADCE-45AD-B6B0-5F8B787BE0C9}"/>
              </a:ext>
            </a:extLst>
          </p:cNvPr>
          <p:cNvSpPr/>
          <p:nvPr userDrawn="1"/>
        </p:nvSpPr>
        <p:spPr>
          <a:xfrm>
            <a:off x="0" y="6489352"/>
            <a:ext cx="12192000" cy="28803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748" r:id="rId2"/>
    <p:sldLayoutId id="2147483651" r:id="rId3"/>
    <p:sldLayoutId id="2147483756" r:id="rId4"/>
    <p:sldLayoutId id="2147483754" r:id="rId5"/>
    <p:sldLayoutId id="2147483752" r:id="rId6"/>
    <p:sldLayoutId id="2147483755" r:id="rId7"/>
    <p:sldLayoutId id="2147483650" r:id="rId8"/>
    <p:sldLayoutId id="2147483750" r:id="rId9"/>
    <p:sldLayoutId id="2147483747" r:id="rId10"/>
    <p:sldLayoutId id="2147483757" r:id="rId11"/>
    <p:sldLayoutId id="2147483751" r:id="rId12"/>
    <p:sldLayoutId id="2147483707" r:id="rId13"/>
    <p:sldLayoutId id="2147483709" r:id="rId14"/>
    <p:sldLayoutId id="2147483753" r:id="rId15"/>
    <p:sldLayoutId id="2147483705" r:id="rId16"/>
    <p:sldLayoutId id="2147483678" r:id="rId17"/>
    <p:sldLayoutId id="2147483749" r:id="rId18"/>
  </p:sldLayoutIdLst>
  <p:transition>
    <p:fade/>
  </p:transition>
  <p:txStyles>
    <p:titleStyle>
      <a:lvl1pPr algn="l" defTabSz="914354" rtl="0" eaLnBrk="1" latinLnBrk="0" hangingPunct="1">
        <a:spcBef>
          <a:spcPct val="0"/>
        </a:spcBef>
        <a:buNone/>
        <a:defRPr sz="2800" b="0" i="0" kern="1200">
          <a:solidFill>
            <a:schemeClr val="tx2"/>
          </a:solidFill>
          <a:latin typeface="Greycliff CF Light" panose="00000400000000000000" pitchFamily="50" charset="0"/>
          <a:ea typeface="Greycliff CF Light" panose="00000400000000000000" pitchFamily="50" charset="0"/>
          <a:cs typeface="Greycliff CF Light" panose="00000400000000000000" pitchFamily="50" charset="0"/>
        </a:defRPr>
      </a:lvl1pPr>
    </p:titleStyle>
    <p:body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5B8404A4-A985-4F34-9DDA-3BE0C70178BA}"/>
              </a:ext>
            </a:extLst>
          </p:cNvPr>
          <p:cNvSpPr>
            <a:spLocks noGrp="1"/>
          </p:cNvSpPr>
          <p:nvPr>
            <p:ph type="ctrTitle"/>
          </p:nvPr>
        </p:nvSpPr>
        <p:spPr>
          <a:xfrm>
            <a:off x="674192" y="2780928"/>
            <a:ext cx="10843616" cy="936104"/>
          </a:xfrm>
        </p:spPr>
        <p:txBody>
          <a:bodyPr>
            <a:normAutofit/>
          </a:bodyPr>
          <a:lstStyle/>
          <a:p>
            <a:pPr>
              <a:spcBef>
                <a:spcPts val="1200"/>
              </a:spcBef>
            </a:pPr>
            <a:r>
              <a:rPr lang="en-GB" dirty="0">
                <a:solidFill>
                  <a:srgbClr val="84754E"/>
                </a:solidFill>
                <a:latin typeface="+mn-lt"/>
              </a:rPr>
              <a:t>Cintra Self-Service Security Enhancement</a:t>
            </a:r>
            <a:endParaRPr lang="en-US" dirty="0">
              <a:solidFill>
                <a:srgbClr val="84754E"/>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IN" sz="3200" dirty="0">
                <a:solidFill>
                  <a:srgbClr val="84754E"/>
                </a:solidFill>
                <a:latin typeface="+mn-lt"/>
              </a:rPr>
              <a:t>Frequently Asked Questions (FAQ)</a:t>
            </a:r>
            <a:endParaRPr lang="en-GB" sz="3200" dirty="0">
              <a:solidFill>
                <a:srgbClr val="84754E"/>
              </a:solidFill>
              <a:latin typeface="+mn-lt"/>
            </a:endParaRPr>
          </a:p>
        </p:txBody>
      </p:sp>
      <p:sp>
        <p:nvSpPr>
          <p:cNvPr id="2" name="TextBox 1">
            <a:extLst>
              <a:ext uri="{FF2B5EF4-FFF2-40B4-BE49-F238E27FC236}">
                <a16:creationId xmlns:a16="http://schemas.microsoft.com/office/drawing/2014/main" id="{C823D6A4-F33D-B098-3A73-C317915D6362}"/>
              </a:ext>
            </a:extLst>
          </p:cNvPr>
          <p:cNvSpPr txBox="1"/>
          <p:nvPr/>
        </p:nvSpPr>
        <p:spPr>
          <a:xfrm>
            <a:off x="817378" y="1464913"/>
            <a:ext cx="10441359" cy="4708981"/>
          </a:xfrm>
          <a:prstGeom prst="rect">
            <a:avLst/>
          </a:prstGeom>
          <a:noFill/>
        </p:spPr>
        <p:txBody>
          <a:bodyPr wrap="square">
            <a:spAutoFit/>
          </a:bodyPr>
          <a:lstStyle/>
          <a:p>
            <a:pPr algn="just">
              <a:spcBef>
                <a:spcPts val="600"/>
              </a:spcBef>
            </a:pPr>
            <a:r>
              <a:rPr lang="en-US" sz="2000" b="1" dirty="0">
                <a:latin typeface="Praxis LT Regular"/>
              </a:rPr>
              <a:t>Q.   Does the onboard free Wi-Fi connection enable to download the App?</a:t>
            </a:r>
          </a:p>
          <a:p>
            <a:pPr marL="457200" indent="-457200" algn="just">
              <a:spcBef>
                <a:spcPts val="600"/>
              </a:spcBef>
              <a:buAutoNum type="alphaUcPeriod"/>
            </a:pPr>
            <a:r>
              <a:rPr lang="en-US" sz="2000" dirty="0">
                <a:latin typeface="Praxis LT Regular"/>
              </a:rPr>
              <a:t>Unfortunately, this app is not available to download from the App Store as part of the free sites onboard, despite our Technology teams investigating the possibility. It’s recommended that you use the complimentary "Crew Shore" network when available or other sources of free Wi-Fi ashore or in the terminals on port days.</a:t>
            </a:r>
          </a:p>
          <a:p>
            <a:pPr algn="just">
              <a:spcBef>
                <a:spcPts val="600"/>
              </a:spcBef>
            </a:pPr>
            <a:endParaRPr lang="en-US" sz="2000" b="1" dirty="0">
              <a:latin typeface="Praxis LT Regular"/>
            </a:endParaRPr>
          </a:p>
          <a:p>
            <a:pPr marL="457200" indent="-457200" algn="just">
              <a:spcBef>
                <a:spcPts val="600"/>
              </a:spcBef>
              <a:buAutoNum type="alphaUcPeriod" startAt="17"/>
            </a:pPr>
            <a:r>
              <a:rPr lang="en-US" sz="2000" b="1" dirty="0">
                <a:latin typeface="Praxis LT Regular"/>
              </a:rPr>
              <a:t>What if I am leaving the ship before the 31</a:t>
            </a:r>
            <a:r>
              <a:rPr lang="en-US" sz="2000" b="1" baseline="30000" dirty="0">
                <a:latin typeface="Praxis LT Regular"/>
              </a:rPr>
              <a:t>st </a:t>
            </a:r>
            <a:r>
              <a:rPr lang="en-US" sz="2000" b="1" dirty="0">
                <a:latin typeface="Praxis LT Regular"/>
              </a:rPr>
              <a:t>October 24?</a:t>
            </a:r>
          </a:p>
          <a:p>
            <a:pPr marL="457200" indent="-457200" algn="just">
              <a:spcBef>
                <a:spcPts val="600"/>
              </a:spcBef>
              <a:buAutoNum type="alphaUcPeriod"/>
            </a:pPr>
            <a:r>
              <a:rPr lang="en-US" sz="2000" dirty="0">
                <a:latin typeface="Praxis LT Regular"/>
              </a:rPr>
              <a:t>The requirement to download the App remains the same, you can download the App while at home.</a:t>
            </a:r>
          </a:p>
          <a:p>
            <a:pPr marL="457200" indent="-457200" algn="just">
              <a:spcBef>
                <a:spcPts val="600"/>
              </a:spcBef>
              <a:buAutoNum type="alphaUcPeriod"/>
            </a:pPr>
            <a:endParaRPr lang="en-US" sz="2000" b="1" dirty="0">
              <a:latin typeface="Praxis LT Regular"/>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p:txBody>
      </p:sp>
    </p:spTree>
    <p:extLst>
      <p:ext uri="{BB962C8B-B14F-4D97-AF65-F5344CB8AC3E}">
        <p14:creationId xmlns:p14="http://schemas.microsoft.com/office/powerpoint/2010/main" val="11124368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IN" sz="3200" dirty="0">
                <a:solidFill>
                  <a:srgbClr val="84754E"/>
                </a:solidFill>
                <a:latin typeface="+mn-lt"/>
              </a:rPr>
              <a:t>Frequently Asked Questions (FAQ)</a:t>
            </a:r>
            <a:endParaRPr lang="en-GB" sz="3200" dirty="0">
              <a:solidFill>
                <a:srgbClr val="84754E"/>
              </a:solidFill>
              <a:latin typeface="+mn-lt"/>
            </a:endParaRPr>
          </a:p>
        </p:txBody>
      </p:sp>
      <p:sp>
        <p:nvSpPr>
          <p:cNvPr id="2" name="TextBox 1">
            <a:extLst>
              <a:ext uri="{FF2B5EF4-FFF2-40B4-BE49-F238E27FC236}">
                <a16:creationId xmlns:a16="http://schemas.microsoft.com/office/drawing/2014/main" id="{C823D6A4-F33D-B098-3A73-C317915D6362}"/>
              </a:ext>
            </a:extLst>
          </p:cNvPr>
          <p:cNvSpPr txBox="1"/>
          <p:nvPr/>
        </p:nvSpPr>
        <p:spPr>
          <a:xfrm>
            <a:off x="407368" y="1052736"/>
            <a:ext cx="10441359" cy="6478697"/>
          </a:xfrm>
          <a:prstGeom prst="rect">
            <a:avLst/>
          </a:prstGeom>
          <a:noFill/>
        </p:spPr>
        <p:txBody>
          <a:bodyPr wrap="square">
            <a:spAutoFit/>
          </a:bodyPr>
          <a:lstStyle/>
          <a:p>
            <a:pPr algn="just">
              <a:spcBef>
                <a:spcPts val="600"/>
              </a:spcBef>
            </a:pPr>
            <a:endParaRPr lang="en-US" sz="2000" b="1" dirty="0">
              <a:latin typeface="Praxis LT Regular"/>
            </a:endParaRPr>
          </a:p>
          <a:p>
            <a:pPr algn="just">
              <a:spcBef>
                <a:spcPts val="600"/>
              </a:spcBef>
            </a:pPr>
            <a:r>
              <a:rPr lang="en-US" sz="2000" b="1" dirty="0">
                <a:latin typeface="Praxis LT Regular"/>
              </a:rPr>
              <a:t>Q.   What if there is a challenge in me being able to access a Wi-Fi Connection before end of October. </a:t>
            </a:r>
          </a:p>
          <a:p>
            <a:pPr marL="457200" indent="-457200" algn="just">
              <a:spcBef>
                <a:spcPts val="600"/>
              </a:spcBef>
              <a:buAutoNum type="alphaUcPeriod"/>
            </a:pPr>
            <a:r>
              <a:rPr lang="en-US" sz="2000" dirty="0">
                <a:latin typeface="Praxis LT Regular"/>
              </a:rPr>
              <a:t>You need to inform to Crew office team who can collate the list and share with the Payroll team for further action.</a:t>
            </a:r>
          </a:p>
          <a:p>
            <a:pPr marL="457200" indent="-457200" algn="just">
              <a:spcBef>
                <a:spcPts val="600"/>
              </a:spcBef>
              <a:buAutoNum type="alphaUcPeriod"/>
            </a:pPr>
            <a:endParaRPr lang="en-US" sz="2000" dirty="0">
              <a:latin typeface="Praxis LT Regular"/>
            </a:endParaRPr>
          </a:p>
          <a:p>
            <a:pPr marL="457200" indent="-457200" algn="just">
              <a:spcBef>
                <a:spcPts val="600"/>
              </a:spcBef>
              <a:buAutoNum type="alphaUcPeriod" startAt="17"/>
            </a:pPr>
            <a:r>
              <a:rPr lang="en-US" sz="2000" b="1" dirty="0">
                <a:latin typeface="Praxis LT Regular"/>
              </a:rPr>
              <a:t>What if the Microsoft Authenticator app is not downloaded by 31</a:t>
            </a:r>
            <a:r>
              <a:rPr lang="en-US" sz="2000" b="1" baseline="30000" dirty="0">
                <a:latin typeface="Praxis LT Regular"/>
              </a:rPr>
              <a:t>st</a:t>
            </a:r>
            <a:r>
              <a:rPr lang="en-US" sz="2000" b="1" dirty="0">
                <a:latin typeface="Praxis LT Regular"/>
              </a:rPr>
              <a:t> October? </a:t>
            </a:r>
          </a:p>
          <a:p>
            <a:pPr algn="just">
              <a:spcBef>
                <a:spcPts val="600"/>
              </a:spcBef>
            </a:pPr>
            <a:r>
              <a:rPr lang="en-US" sz="2000" dirty="0">
                <a:latin typeface="Praxis LT Regular"/>
              </a:rPr>
              <a:t>A.   To continue accessing Cintra IQ self-service account it is mandatory to download the App. From the beginning of November, the Multi-Factor Authenticator will be active and when you login you need to enter a one-time password generated in App. Printed copies of your pay slip are available through the Crew Office.</a:t>
            </a:r>
          </a:p>
          <a:p>
            <a:pPr marL="457200" indent="-457200" algn="just">
              <a:spcBef>
                <a:spcPts val="600"/>
              </a:spcBef>
              <a:buAutoNum type="alphaUcPeriod" startAt="17"/>
            </a:pPr>
            <a:endParaRPr lang="en-US" sz="2000" b="1" dirty="0">
              <a:latin typeface="Praxis LT Regular"/>
            </a:endParaRPr>
          </a:p>
          <a:p>
            <a:pPr marL="457200" indent="-457200" algn="just">
              <a:spcBef>
                <a:spcPts val="600"/>
              </a:spcBef>
              <a:buAutoNum type="alphaUcPeriod" startAt="17"/>
            </a:pPr>
            <a:r>
              <a:rPr lang="en-US" sz="2000" b="1" dirty="0">
                <a:latin typeface="Praxis LT Regular"/>
              </a:rPr>
              <a:t>When will the second phase instruction will be shared? </a:t>
            </a:r>
          </a:p>
          <a:p>
            <a:pPr algn="just">
              <a:spcBef>
                <a:spcPts val="600"/>
              </a:spcBef>
            </a:pPr>
            <a:r>
              <a:rPr lang="en-US" sz="2000" dirty="0">
                <a:latin typeface="Praxis LT Regular"/>
              </a:rPr>
              <a:t>A.    The instructions to link the Microsoft Authenticator App will be shared by end of the October</a:t>
            </a:r>
            <a:r>
              <a:rPr lang="en-US" sz="2000" b="1" dirty="0">
                <a:latin typeface="Praxis LT Regular"/>
              </a:rPr>
              <a:t>.</a:t>
            </a:r>
          </a:p>
          <a:p>
            <a:pPr algn="just">
              <a:spcBef>
                <a:spcPts val="600"/>
              </a:spcBef>
            </a:pPr>
            <a:endParaRPr lang="en-US" sz="2000" dirty="0">
              <a:latin typeface="Praxis LT Regular"/>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p:txBody>
      </p:sp>
    </p:spTree>
    <p:extLst>
      <p:ext uri="{BB962C8B-B14F-4D97-AF65-F5344CB8AC3E}">
        <p14:creationId xmlns:p14="http://schemas.microsoft.com/office/powerpoint/2010/main" val="7106411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dirty="0">
                <a:solidFill>
                  <a:srgbClr val="84754E"/>
                </a:solidFill>
                <a:latin typeface="+mn-lt"/>
              </a:rPr>
              <a:t>Cintra Self-Service Additional Security Feature</a:t>
            </a:r>
          </a:p>
        </p:txBody>
      </p:sp>
      <p:sp>
        <p:nvSpPr>
          <p:cNvPr id="3" name="Text Placeholder 6">
            <a:extLst>
              <a:ext uri="{FF2B5EF4-FFF2-40B4-BE49-F238E27FC236}">
                <a16:creationId xmlns:a16="http://schemas.microsoft.com/office/drawing/2014/main" id="{C07FBA9B-67D9-097F-F5C7-407D02908D33}"/>
              </a:ext>
            </a:extLst>
          </p:cNvPr>
          <p:cNvSpPr txBox="1">
            <a:spLocks/>
          </p:cNvSpPr>
          <p:nvPr/>
        </p:nvSpPr>
        <p:spPr>
          <a:xfrm>
            <a:off x="839416" y="1700808"/>
            <a:ext cx="10441359" cy="4032448"/>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spcBef>
                <a:spcPts val="600"/>
              </a:spcBef>
              <a:buNone/>
            </a:pPr>
            <a:r>
              <a:rPr lang="en-US" sz="2000" dirty="0"/>
              <a:t>To improve the security of your Cintra self-service account, there’s a new safety feature called ‘Multi-Factor Authentication’ to held securely access Payslips, Statements &amp; Letters. </a:t>
            </a:r>
          </a:p>
          <a:p>
            <a:pPr marL="0" lvl="1" indent="0" algn="just">
              <a:buNone/>
            </a:pPr>
            <a:endParaRPr lang="en-US" sz="2000" dirty="0"/>
          </a:p>
          <a:p>
            <a:pPr marL="0" lvl="1" indent="0" algn="just">
              <a:buNone/>
            </a:pPr>
            <a:r>
              <a:rPr lang="en-US" sz="2000" b="1" dirty="0"/>
              <a:t>Benefits:</a:t>
            </a:r>
          </a:p>
          <a:p>
            <a:pPr marL="457200" indent="-457200" algn="just">
              <a:lnSpc>
                <a:spcPct val="100000"/>
              </a:lnSpc>
              <a:spcBef>
                <a:spcPts val="600"/>
              </a:spcBef>
            </a:pPr>
            <a:r>
              <a:rPr lang="en-US" sz="2000" dirty="0"/>
              <a:t>It adds more protection by requiring two or more methods of proving a person’s identity in order to access your secure information.</a:t>
            </a:r>
          </a:p>
          <a:p>
            <a:pPr marL="457200" indent="-457200" algn="just">
              <a:lnSpc>
                <a:spcPct val="100000"/>
              </a:lnSpc>
              <a:spcBef>
                <a:spcPts val="600"/>
              </a:spcBef>
            </a:pPr>
            <a:r>
              <a:rPr lang="en-US" sz="2000" dirty="0"/>
              <a:t>This means we can potentially use Cintra Self Service for more features in the future.</a:t>
            </a:r>
          </a:p>
          <a:p>
            <a:pPr marL="457200" indent="-457200" algn="just">
              <a:lnSpc>
                <a:spcPct val="100000"/>
              </a:lnSpc>
              <a:spcBef>
                <a:spcPts val="600"/>
              </a:spcBef>
            </a:pPr>
            <a:r>
              <a:rPr lang="en-US" sz="2000" dirty="0"/>
              <a:t>Aligns us with the Corporation IT compliance.</a:t>
            </a:r>
          </a:p>
        </p:txBody>
      </p:sp>
    </p:spTree>
    <p:extLst>
      <p:ext uri="{BB962C8B-B14F-4D97-AF65-F5344CB8AC3E}">
        <p14:creationId xmlns:p14="http://schemas.microsoft.com/office/powerpoint/2010/main" val="17868982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solidFill>
                  <a:srgbClr val="84754E"/>
                </a:solidFill>
                <a:latin typeface="+mn-lt"/>
              </a:rPr>
              <a:t>Setting-up Multi-Factor Authentication</a:t>
            </a:r>
          </a:p>
        </p:txBody>
      </p:sp>
      <p:sp>
        <p:nvSpPr>
          <p:cNvPr id="3" name="Text Placeholder 6">
            <a:extLst>
              <a:ext uri="{FF2B5EF4-FFF2-40B4-BE49-F238E27FC236}">
                <a16:creationId xmlns:a16="http://schemas.microsoft.com/office/drawing/2014/main" id="{C07FBA9B-67D9-097F-F5C7-407D02908D33}"/>
              </a:ext>
            </a:extLst>
          </p:cNvPr>
          <p:cNvSpPr txBox="1">
            <a:spLocks/>
          </p:cNvSpPr>
          <p:nvPr/>
        </p:nvSpPr>
        <p:spPr>
          <a:xfrm>
            <a:off x="551385" y="1268760"/>
            <a:ext cx="10297144" cy="4752528"/>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None/>
            </a:pPr>
            <a:endParaRPr lang="en-US" sz="2000" b="1" dirty="0"/>
          </a:p>
          <a:p>
            <a:pPr marL="457200" indent="-457200" algn="just">
              <a:lnSpc>
                <a:spcPct val="100000"/>
              </a:lnSpc>
              <a:spcBef>
                <a:spcPts val="600"/>
              </a:spcBef>
            </a:pPr>
            <a:r>
              <a:rPr lang="en-US" sz="2000" dirty="0"/>
              <a:t>The additional self-service security feature is to be rolled out in two phases. </a:t>
            </a:r>
          </a:p>
          <a:p>
            <a:pPr marL="457200" indent="-457200" algn="just">
              <a:lnSpc>
                <a:spcPct val="100000"/>
              </a:lnSpc>
              <a:spcBef>
                <a:spcPts val="600"/>
              </a:spcBef>
            </a:pPr>
            <a:r>
              <a:rPr lang="en-US" sz="2000" dirty="0"/>
              <a:t>The first phase is to download the ‘Microsoft authenticator app’ from Play or App store.</a:t>
            </a:r>
          </a:p>
          <a:p>
            <a:pPr marL="457200" indent="-457200" algn="just">
              <a:lnSpc>
                <a:spcPct val="100000"/>
              </a:lnSpc>
              <a:spcBef>
                <a:spcPts val="600"/>
              </a:spcBef>
            </a:pPr>
            <a:r>
              <a:rPr lang="en-US" sz="2000" dirty="0"/>
              <a:t>The second phase is to link the ‘Microsoft authenticator app’ with your Cintra IQ self service account for two factor authentication. </a:t>
            </a:r>
          </a:p>
          <a:p>
            <a:pPr marL="0" indent="0" algn="just">
              <a:lnSpc>
                <a:spcPct val="100000"/>
              </a:lnSpc>
              <a:spcBef>
                <a:spcPts val="600"/>
              </a:spcBef>
              <a:buNone/>
            </a:pPr>
            <a:r>
              <a:rPr lang="en-US" sz="2000" dirty="0"/>
              <a:t>What do you need to do? </a:t>
            </a:r>
          </a:p>
          <a:p>
            <a:pPr marL="457200" indent="-457200" algn="just">
              <a:lnSpc>
                <a:spcPct val="100000"/>
              </a:lnSpc>
              <a:spcBef>
                <a:spcPts val="600"/>
              </a:spcBef>
            </a:pPr>
            <a:r>
              <a:rPr lang="en-US" sz="2000" dirty="0"/>
              <a:t>You need to download the App on your mobile phone.</a:t>
            </a:r>
          </a:p>
          <a:p>
            <a:pPr marL="457200" indent="-457200" algn="just">
              <a:lnSpc>
                <a:spcPct val="100000"/>
              </a:lnSpc>
              <a:spcBef>
                <a:spcPts val="600"/>
              </a:spcBef>
            </a:pPr>
            <a:r>
              <a:rPr lang="en-US" sz="2000" dirty="0"/>
              <a:t>The ‘Microsoft authenticator app’ need to be downloaded on your smart phone by 31</a:t>
            </a:r>
            <a:r>
              <a:rPr lang="en-US" sz="2000" baseline="30000" dirty="0"/>
              <a:t>st</a:t>
            </a:r>
            <a:r>
              <a:rPr lang="en-US" sz="2000" dirty="0"/>
              <a:t> October 2024 which will enable us to roll out the second phase in November.</a:t>
            </a:r>
          </a:p>
          <a:p>
            <a:pPr marL="457200" indent="-457200" algn="just">
              <a:lnSpc>
                <a:spcPct val="100000"/>
              </a:lnSpc>
              <a:spcBef>
                <a:spcPts val="600"/>
              </a:spcBef>
            </a:pPr>
            <a:r>
              <a:rPr lang="en-US" sz="2000" dirty="0"/>
              <a:t>When both the phases are completed, when you log into your Cintra IQ self service account, the Microsoft Authenticator app will generate a one time 6-digit password.</a:t>
            </a:r>
          </a:p>
        </p:txBody>
      </p:sp>
    </p:spTree>
    <p:extLst>
      <p:ext uri="{BB962C8B-B14F-4D97-AF65-F5344CB8AC3E}">
        <p14:creationId xmlns:p14="http://schemas.microsoft.com/office/powerpoint/2010/main" val="1408161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695400" y="1433645"/>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IN" sz="2000" dirty="0">
                <a:latin typeface="+mn-lt"/>
              </a:rPr>
              <a:t>Open Play store for Android or App Store for iPhone to download Microsoft Authenticator App.</a:t>
            </a:r>
          </a:p>
        </p:txBody>
      </p:sp>
      <p:sp>
        <p:nvSpPr>
          <p:cNvPr id="12" name="Title 11"/>
          <p:cNvSpPr>
            <a:spLocks noGrp="1"/>
          </p:cNvSpPr>
          <p:nvPr>
            <p:ph type="title"/>
          </p:nvPr>
        </p:nvSpPr>
        <p:spPr/>
        <p:txBody>
          <a:bodyPr>
            <a:normAutofit/>
          </a:bodyPr>
          <a:lstStyle/>
          <a:p>
            <a:r>
              <a:rPr lang="en-US" sz="3200" dirty="0">
                <a:solidFill>
                  <a:srgbClr val="84754E"/>
                </a:solidFill>
                <a:latin typeface="+mn-lt"/>
              </a:rPr>
              <a:t>Download Microsoft Authenticator App</a:t>
            </a:r>
            <a:endParaRPr lang="en-GB" sz="3200" dirty="0">
              <a:solidFill>
                <a:srgbClr val="84754E"/>
              </a:solidFill>
              <a:latin typeface="+mn-lt"/>
            </a:endParaRPr>
          </a:p>
        </p:txBody>
      </p:sp>
      <p:sp>
        <p:nvSpPr>
          <p:cNvPr id="10" name="TextBox 9">
            <a:extLst>
              <a:ext uri="{FF2B5EF4-FFF2-40B4-BE49-F238E27FC236}">
                <a16:creationId xmlns:a16="http://schemas.microsoft.com/office/drawing/2014/main" id="{4BD6771D-109A-4C22-9EC6-88FDB167380A}"/>
              </a:ext>
            </a:extLst>
          </p:cNvPr>
          <p:cNvSpPr txBox="1"/>
          <p:nvPr/>
        </p:nvSpPr>
        <p:spPr>
          <a:xfrm>
            <a:off x="1919536" y="2259020"/>
            <a:ext cx="1944216" cy="307778"/>
          </a:xfrm>
          <a:prstGeom prst="rect">
            <a:avLst/>
          </a:prstGeom>
        </p:spPr>
        <p:txBody>
          <a:bodyPr vert="horz" lIns="0" tIns="0" rIns="0" bIns="0" rtlCol="0">
            <a:noAutofit/>
          </a:bodyPr>
          <a:lstStyle>
            <a:defPPr>
              <a:defRPr lang="en-US"/>
            </a:defPPr>
            <a:lvl1pPr indent="0" algn="just" defTabSz="914354">
              <a:lnSpc>
                <a:spcPct val="100000"/>
              </a:lnSpc>
              <a:spcBef>
                <a:spcPts val="600"/>
              </a:spcBef>
              <a:spcAft>
                <a:spcPts val="600"/>
              </a:spcAft>
              <a:buClr>
                <a:srgbClr val="C00000"/>
              </a:buClr>
              <a:buFont typeface="LucidaGrande" charset="0"/>
              <a:buNone/>
              <a:tabLst>
                <a:tab pos="1339850" algn="l"/>
              </a:tabLst>
              <a:defRPr sz="2000" b="1" i="0">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defTabSz="914354">
              <a:lnSpc>
                <a:spcPct val="100000"/>
              </a:lnSpc>
              <a:spcBef>
                <a:spcPts val="150"/>
              </a:spcBef>
              <a:spcAft>
                <a:spcPts val="300"/>
              </a:spcAft>
              <a:buClr>
                <a:srgbClr val="C00000"/>
              </a:buClr>
              <a:buFont typeface="Arial" charset="0"/>
              <a:buChar char="•"/>
              <a:defRPr sz="1600" b="0" i="0">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defTabSz="914354">
              <a:lnSpc>
                <a:spcPct val="100000"/>
              </a:lnSpc>
              <a:spcBef>
                <a:spcPts val="150"/>
              </a:spcBef>
              <a:spcAft>
                <a:spcPts val="300"/>
              </a:spcAft>
              <a:buClr>
                <a:schemeClr val="tx2"/>
              </a:buClr>
              <a:buFont typeface="Arial" pitchFamily="34"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defTabSz="914354">
              <a:lnSpc>
                <a:spcPct val="100000"/>
              </a:lnSpc>
              <a:spcBef>
                <a:spcPts val="150"/>
              </a:spcBef>
              <a:spcAft>
                <a:spcPts val="300"/>
              </a:spcAft>
              <a:buClr>
                <a:schemeClr val="bg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defTabSz="914354">
              <a:lnSpc>
                <a:spcPct val="100000"/>
              </a:lnSpc>
              <a:spcBef>
                <a:spcPts val="150"/>
              </a:spcBef>
              <a:spcAft>
                <a:spcPts val="300"/>
              </a:spcAft>
              <a:buClr>
                <a:schemeClr val="tx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defTabSz="914354">
              <a:spcBef>
                <a:spcPct val="20000"/>
              </a:spcBef>
              <a:buFont typeface="Arial" pitchFamily="34" charset="0"/>
              <a:buChar char="•"/>
              <a:defRPr sz="2000"/>
            </a:lvl6pPr>
            <a:lvl7pPr marL="2971652" indent="-228588" defTabSz="914354">
              <a:spcBef>
                <a:spcPct val="20000"/>
              </a:spcBef>
              <a:buFont typeface="Arial" pitchFamily="34" charset="0"/>
              <a:buChar char="•"/>
              <a:defRPr sz="2000"/>
            </a:lvl7pPr>
            <a:lvl8pPr marL="3428828" indent="-228588" defTabSz="914354">
              <a:spcBef>
                <a:spcPct val="20000"/>
              </a:spcBef>
              <a:buFont typeface="Arial" pitchFamily="34" charset="0"/>
              <a:buChar char="•"/>
              <a:defRPr sz="2000"/>
            </a:lvl8pPr>
            <a:lvl9pPr marL="3886006" indent="-228588" defTabSz="914354">
              <a:spcBef>
                <a:spcPct val="20000"/>
              </a:spcBef>
              <a:buFont typeface="Arial" pitchFamily="34" charset="0"/>
              <a:buChar char="•"/>
              <a:defRPr sz="2000"/>
            </a:lvl9pPr>
          </a:lstStyle>
          <a:p>
            <a:r>
              <a:rPr lang="en-US" dirty="0">
                <a:latin typeface="+mn-lt"/>
              </a:rPr>
              <a:t>       Android</a:t>
            </a:r>
            <a:endParaRPr lang="en-IN" dirty="0">
              <a:latin typeface="+mn-lt"/>
            </a:endParaRPr>
          </a:p>
        </p:txBody>
      </p:sp>
      <p:sp>
        <p:nvSpPr>
          <p:cNvPr id="2" name="TextBox 1">
            <a:extLst>
              <a:ext uri="{FF2B5EF4-FFF2-40B4-BE49-F238E27FC236}">
                <a16:creationId xmlns:a16="http://schemas.microsoft.com/office/drawing/2014/main" id="{F3FC1B8C-7190-1758-F077-07EB190F02F5}"/>
              </a:ext>
            </a:extLst>
          </p:cNvPr>
          <p:cNvSpPr txBox="1"/>
          <p:nvPr/>
        </p:nvSpPr>
        <p:spPr>
          <a:xfrm>
            <a:off x="6797389" y="2253390"/>
            <a:ext cx="1944216" cy="307778"/>
          </a:xfrm>
          <a:prstGeom prst="rect">
            <a:avLst/>
          </a:prstGeom>
        </p:spPr>
        <p:txBody>
          <a:bodyPr vert="horz" lIns="0" tIns="0" rIns="0" bIns="0" rtlCol="0">
            <a:noAutofit/>
          </a:bodyPr>
          <a:lstStyle>
            <a:defPPr>
              <a:defRPr lang="en-US"/>
            </a:defPPr>
            <a:lvl1pPr indent="0" algn="just" defTabSz="914354">
              <a:lnSpc>
                <a:spcPct val="100000"/>
              </a:lnSpc>
              <a:spcBef>
                <a:spcPts val="600"/>
              </a:spcBef>
              <a:spcAft>
                <a:spcPts val="600"/>
              </a:spcAft>
              <a:buClr>
                <a:srgbClr val="C00000"/>
              </a:buClr>
              <a:buFont typeface="LucidaGrande" charset="0"/>
              <a:buNone/>
              <a:tabLst>
                <a:tab pos="1339850" algn="l"/>
              </a:tabLst>
              <a:defRPr sz="2000" b="1" i="0">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defTabSz="914354">
              <a:lnSpc>
                <a:spcPct val="100000"/>
              </a:lnSpc>
              <a:spcBef>
                <a:spcPts val="150"/>
              </a:spcBef>
              <a:spcAft>
                <a:spcPts val="300"/>
              </a:spcAft>
              <a:buClr>
                <a:srgbClr val="C00000"/>
              </a:buClr>
              <a:buFont typeface="Arial" charset="0"/>
              <a:buChar char="•"/>
              <a:defRPr sz="1600" b="0" i="0">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defTabSz="914354">
              <a:lnSpc>
                <a:spcPct val="100000"/>
              </a:lnSpc>
              <a:spcBef>
                <a:spcPts val="150"/>
              </a:spcBef>
              <a:spcAft>
                <a:spcPts val="300"/>
              </a:spcAft>
              <a:buClr>
                <a:schemeClr val="tx2"/>
              </a:buClr>
              <a:buFont typeface="Arial" pitchFamily="34"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defTabSz="914354">
              <a:lnSpc>
                <a:spcPct val="100000"/>
              </a:lnSpc>
              <a:spcBef>
                <a:spcPts val="150"/>
              </a:spcBef>
              <a:spcAft>
                <a:spcPts val="300"/>
              </a:spcAft>
              <a:buClr>
                <a:schemeClr val="bg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defTabSz="914354">
              <a:lnSpc>
                <a:spcPct val="100000"/>
              </a:lnSpc>
              <a:spcBef>
                <a:spcPts val="150"/>
              </a:spcBef>
              <a:spcAft>
                <a:spcPts val="300"/>
              </a:spcAft>
              <a:buClr>
                <a:schemeClr val="tx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defTabSz="914354">
              <a:spcBef>
                <a:spcPct val="20000"/>
              </a:spcBef>
              <a:buFont typeface="Arial" pitchFamily="34" charset="0"/>
              <a:buChar char="•"/>
              <a:defRPr sz="2000"/>
            </a:lvl6pPr>
            <a:lvl7pPr marL="2971652" indent="-228588" defTabSz="914354">
              <a:spcBef>
                <a:spcPct val="20000"/>
              </a:spcBef>
              <a:buFont typeface="Arial" pitchFamily="34" charset="0"/>
              <a:buChar char="•"/>
              <a:defRPr sz="2000"/>
            </a:lvl7pPr>
            <a:lvl8pPr marL="3428828" indent="-228588" defTabSz="914354">
              <a:spcBef>
                <a:spcPct val="20000"/>
              </a:spcBef>
              <a:buFont typeface="Arial" pitchFamily="34" charset="0"/>
              <a:buChar char="•"/>
              <a:defRPr sz="2000"/>
            </a:lvl8pPr>
            <a:lvl9pPr marL="3886006" indent="-228588" defTabSz="914354">
              <a:spcBef>
                <a:spcPct val="20000"/>
              </a:spcBef>
              <a:buFont typeface="Arial" pitchFamily="34" charset="0"/>
              <a:buChar char="•"/>
              <a:defRPr sz="2000"/>
            </a:lvl9pPr>
          </a:lstStyle>
          <a:p>
            <a:r>
              <a:rPr lang="en-US" dirty="0">
                <a:latin typeface="+mn-lt"/>
              </a:rPr>
              <a:t>      iPhone</a:t>
            </a:r>
            <a:endParaRPr lang="en-IN" dirty="0">
              <a:latin typeface="+mn-lt"/>
            </a:endParaRPr>
          </a:p>
        </p:txBody>
      </p:sp>
      <p:pic>
        <p:nvPicPr>
          <p:cNvPr id="11" name="Picture 10">
            <a:extLst>
              <a:ext uri="{FF2B5EF4-FFF2-40B4-BE49-F238E27FC236}">
                <a16:creationId xmlns:a16="http://schemas.microsoft.com/office/drawing/2014/main" id="{C1C2365D-D3A4-C69E-A94F-CE13005B7354}"/>
              </a:ext>
            </a:extLst>
          </p:cNvPr>
          <p:cNvPicPr>
            <a:picLocks noChangeAspect="1"/>
          </p:cNvPicPr>
          <p:nvPr/>
        </p:nvPicPr>
        <p:blipFill>
          <a:blip r:embed="rId2"/>
          <a:stretch>
            <a:fillRect/>
          </a:stretch>
        </p:blipFill>
        <p:spPr>
          <a:xfrm>
            <a:off x="6202635" y="2757199"/>
            <a:ext cx="3133725" cy="3552121"/>
          </a:xfrm>
          <a:prstGeom prst="rect">
            <a:avLst/>
          </a:prstGeom>
        </p:spPr>
      </p:pic>
      <p:pic>
        <p:nvPicPr>
          <p:cNvPr id="16" name="Picture 15">
            <a:extLst>
              <a:ext uri="{FF2B5EF4-FFF2-40B4-BE49-F238E27FC236}">
                <a16:creationId xmlns:a16="http://schemas.microsoft.com/office/drawing/2014/main" id="{055B35D1-0DF3-4D7F-332B-E580F451DE38}"/>
              </a:ext>
            </a:extLst>
          </p:cNvPr>
          <p:cNvPicPr>
            <a:picLocks noChangeAspect="1"/>
          </p:cNvPicPr>
          <p:nvPr/>
        </p:nvPicPr>
        <p:blipFill rotWithShape="1">
          <a:blip r:embed="rId3"/>
          <a:srcRect b="16797"/>
          <a:stretch/>
        </p:blipFill>
        <p:spPr>
          <a:xfrm>
            <a:off x="1435249" y="2735131"/>
            <a:ext cx="3076575" cy="3574189"/>
          </a:xfrm>
          <a:prstGeom prst="rect">
            <a:avLst/>
          </a:prstGeom>
          <a:effectLst/>
        </p:spPr>
      </p:pic>
    </p:spTree>
    <p:extLst>
      <p:ext uri="{BB962C8B-B14F-4D97-AF65-F5344CB8AC3E}">
        <p14:creationId xmlns:p14="http://schemas.microsoft.com/office/powerpoint/2010/main" val="19334477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695400" y="1433645"/>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latin typeface="+mn-lt"/>
              </a:rPr>
              <a:t>After downloading the app, you’ll need to verify it via the Cintra IQ Self Service by accessing the policy documents. </a:t>
            </a:r>
          </a:p>
          <a:p>
            <a:pPr marL="0" indent="0" algn="just">
              <a:lnSpc>
                <a:spcPct val="100000"/>
              </a:lnSpc>
              <a:spcBef>
                <a:spcPts val="600"/>
              </a:spcBef>
              <a:buNone/>
            </a:pPr>
            <a:r>
              <a:rPr lang="en-IN" sz="2000" b="1" dirty="0">
                <a:latin typeface="+mn-lt"/>
              </a:rPr>
              <a:t>Desktop / Laptop display</a:t>
            </a:r>
          </a:p>
          <a:p>
            <a:pPr marL="0" indent="0" algn="just">
              <a:lnSpc>
                <a:spcPct val="100000"/>
              </a:lnSpc>
              <a:spcBef>
                <a:spcPts val="600"/>
              </a:spcBef>
              <a:buNone/>
            </a:pPr>
            <a:endParaRPr lang="en-IN" sz="2000" dirty="0">
              <a:latin typeface="+mn-lt"/>
            </a:endParaRPr>
          </a:p>
        </p:txBody>
      </p:sp>
      <p:sp>
        <p:nvSpPr>
          <p:cNvPr id="12" name="Title 11"/>
          <p:cNvSpPr>
            <a:spLocks noGrp="1"/>
          </p:cNvSpPr>
          <p:nvPr>
            <p:ph type="title"/>
          </p:nvPr>
        </p:nvSpPr>
        <p:spPr/>
        <p:txBody>
          <a:bodyPr>
            <a:normAutofit/>
          </a:bodyPr>
          <a:lstStyle/>
          <a:p>
            <a:r>
              <a:rPr lang="en-US" sz="3200" dirty="0">
                <a:solidFill>
                  <a:srgbClr val="84754E"/>
                </a:solidFill>
                <a:latin typeface="+mn-lt"/>
              </a:rPr>
              <a:t>Download Microsoft Authenticator App</a:t>
            </a:r>
            <a:endParaRPr lang="en-GB" sz="3200" dirty="0">
              <a:solidFill>
                <a:srgbClr val="84754E"/>
              </a:solidFill>
              <a:latin typeface="+mn-lt"/>
            </a:endParaRPr>
          </a:p>
        </p:txBody>
      </p:sp>
      <p:pic>
        <p:nvPicPr>
          <p:cNvPr id="3" name="Picture 2">
            <a:extLst>
              <a:ext uri="{FF2B5EF4-FFF2-40B4-BE49-F238E27FC236}">
                <a16:creationId xmlns:a16="http://schemas.microsoft.com/office/drawing/2014/main" id="{9FC00C40-4542-DEC7-5C08-56B17BB7C348}"/>
              </a:ext>
            </a:extLst>
          </p:cNvPr>
          <p:cNvPicPr>
            <a:picLocks noChangeAspect="1"/>
          </p:cNvPicPr>
          <p:nvPr/>
        </p:nvPicPr>
        <p:blipFill>
          <a:blip r:embed="rId2"/>
          <a:stretch>
            <a:fillRect/>
          </a:stretch>
        </p:blipFill>
        <p:spPr>
          <a:xfrm>
            <a:off x="695400" y="2780928"/>
            <a:ext cx="10859058" cy="3410125"/>
          </a:xfrm>
          <a:prstGeom prst="rect">
            <a:avLst/>
          </a:prstGeom>
        </p:spPr>
      </p:pic>
    </p:spTree>
    <p:extLst>
      <p:ext uri="{BB962C8B-B14F-4D97-AF65-F5344CB8AC3E}">
        <p14:creationId xmlns:p14="http://schemas.microsoft.com/office/powerpoint/2010/main" val="1318376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695400" y="1433645"/>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latin typeface="+mn-lt"/>
              </a:rPr>
              <a:t>Read through the statement and click on ‘Accept’ for Payroll team to notify that App is downloaded. </a:t>
            </a:r>
          </a:p>
        </p:txBody>
      </p:sp>
      <p:sp>
        <p:nvSpPr>
          <p:cNvPr id="12" name="Title 11"/>
          <p:cNvSpPr>
            <a:spLocks noGrp="1"/>
          </p:cNvSpPr>
          <p:nvPr>
            <p:ph type="title"/>
          </p:nvPr>
        </p:nvSpPr>
        <p:spPr/>
        <p:txBody>
          <a:bodyPr>
            <a:normAutofit/>
          </a:bodyPr>
          <a:lstStyle/>
          <a:p>
            <a:r>
              <a:rPr lang="en-US" sz="3200" dirty="0">
                <a:solidFill>
                  <a:srgbClr val="84754E"/>
                </a:solidFill>
                <a:latin typeface="+mn-lt"/>
              </a:rPr>
              <a:t>Download Microsoft Authenticator App</a:t>
            </a:r>
            <a:endParaRPr lang="en-GB" sz="3200" dirty="0">
              <a:solidFill>
                <a:srgbClr val="84754E"/>
              </a:solidFill>
              <a:latin typeface="+mn-lt"/>
            </a:endParaRPr>
          </a:p>
        </p:txBody>
      </p:sp>
      <p:pic>
        <p:nvPicPr>
          <p:cNvPr id="2" name="Picture 2">
            <a:extLst>
              <a:ext uri="{FF2B5EF4-FFF2-40B4-BE49-F238E27FC236}">
                <a16:creationId xmlns:a16="http://schemas.microsoft.com/office/drawing/2014/main" id="{6F75F49A-8998-219F-8EF5-6348ED8A5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 t="1416" r="9307" b="42631"/>
          <a:stretch/>
        </p:blipFill>
        <p:spPr bwMode="auto">
          <a:xfrm>
            <a:off x="730192" y="2293528"/>
            <a:ext cx="10212126" cy="27073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62C046C-959C-AAD6-FE6F-D499E8D483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 t="85741" r="23" b="-1564"/>
          <a:stretch/>
        </p:blipFill>
        <p:spPr bwMode="auto">
          <a:xfrm>
            <a:off x="335360" y="5805264"/>
            <a:ext cx="11305256"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304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695400" y="1433645"/>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latin typeface="+mn-lt"/>
              </a:rPr>
              <a:t>You can also confirm the app download by following these steps on your mobile phone via Cintra IQ Self Service: Click on Policy Documents and choose MFA Information </a:t>
            </a:r>
          </a:p>
          <a:p>
            <a:pPr marL="0" indent="0" algn="just">
              <a:lnSpc>
                <a:spcPct val="100000"/>
              </a:lnSpc>
              <a:spcBef>
                <a:spcPts val="600"/>
              </a:spcBef>
              <a:buNone/>
            </a:pPr>
            <a:r>
              <a:rPr lang="en-US" sz="2000" dirty="0">
                <a:latin typeface="+mn-lt"/>
              </a:rPr>
              <a:t> </a:t>
            </a:r>
            <a:r>
              <a:rPr lang="en-IN" sz="2000" b="1" dirty="0">
                <a:latin typeface="+mn-lt"/>
              </a:rPr>
              <a:t>Mobile display</a:t>
            </a:r>
          </a:p>
          <a:p>
            <a:pPr marL="0" indent="0" algn="just">
              <a:lnSpc>
                <a:spcPct val="100000"/>
              </a:lnSpc>
              <a:spcBef>
                <a:spcPts val="600"/>
              </a:spcBef>
              <a:buNone/>
            </a:pPr>
            <a:endParaRPr lang="en-IN" sz="2000" b="1" dirty="0">
              <a:latin typeface="+mn-lt"/>
            </a:endParaRPr>
          </a:p>
          <a:p>
            <a:pPr marL="0" indent="0" algn="just">
              <a:lnSpc>
                <a:spcPct val="100000"/>
              </a:lnSpc>
              <a:spcBef>
                <a:spcPts val="600"/>
              </a:spcBef>
              <a:buNone/>
            </a:pPr>
            <a:endParaRPr lang="en-IN" sz="2000" dirty="0">
              <a:latin typeface="+mn-lt"/>
            </a:endParaRPr>
          </a:p>
        </p:txBody>
      </p:sp>
      <p:sp>
        <p:nvSpPr>
          <p:cNvPr id="12" name="Title 11"/>
          <p:cNvSpPr>
            <a:spLocks noGrp="1"/>
          </p:cNvSpPr>
          <p:nvPr>
            <p:ph type="title"/>
          </p:nvPr>
        </p:nvSpPr>
        <p:spPr/>
        <p:txBody>
          <a:bodyPr>
            <a:normAutofit/>
          </a:bodyPr>
          <a:lstStyle/>
          <a:p>
            <a:r>
              <a:rPr lang="en-US" sz="3200" dirty="0">
                <a:solidFill>
                  <a:srgbClr val="84754E"/>
                </a:solidFill>
                <a:latin typeface="+mn-lt"/>
              </a:rPr>
              <a:t>Download Microsoft Authenticator App</a:t>
            </a:r>
            <a:endParaRPr lang="en-GB" sz="3200" dirty="0">
              <a:solidFill>
                <a:srgbClr val="84754E"/>
              </a:solidFill>
              <a:latin typeface="+mn-lt"/>
            </a:endParaRPr>
          </a:p>
        </p:txBody>
      </p:sp>
      <p:pic>
        <p:nvPicPr>
          <p:cNvPr id="2" name="Picture 1">
            <a:extLst>
              <a:ext uri="{FF2B5EF4-FFF2-40B4-BE49-F238E27FC236}">
                <a16:creationId xmlns:a16="http://schemas.microsoft.com/office/drawing/2014/main" id="{7131AC62-C63E-1F04-5A1D-B0C2AEEFB0D5}"/>
              </a:ext>
            </a:extLst>
          </p:cNvPr>
          <p:cNvPicPr>
            <a:picLocks noChangeAspect="1"/>
          </p:cNvPicPr>
          <p:nvPr/>
        </p:nvPicPr>
        <p:blipFill>
          <a:blip r:embed="rId2"/>
          <a:stretch>
            <a:fillRect/>
          </a:stretch>
        </p:blipFill>
        <p:spPr>
          <a:xfrm>
            <a:off x="6023992" y="2636912"/>
            <a:ext cx="3302170" cy="3562533"/>
          </a:xfrm>
          <a:prstGeom prst="rect">
            <a:avLst/>
          </a:prstGeom>
        </p:spPr>
      </p:pic>
      <p:pic>
        <p:nvPicPr>
          <p:cNvPr id="4" name="Picture 3">
            <a:extLst>
              <a:ext uri="{FF2B5EF4-FFF2-40B4-BE49-F238E27FC236}">
                <a16:creationId xmlns:a16="http://schemas.microsoft.com/office/drawing/2014/main" id="{85414DA5-3ADC-FBA7-DFA1-4B05DBC1C560}"/>
              </a:ext>
            </a:extLst>
          </p:cNvPr>
          <p:cNvPicPr>
            <a:picLocks noChangeAspect="1"/>
          </p:cNvPicPr>
          <p:nvPr/>
        </p:nvPicPr>
        <p:blipFill>
          <a:blip r:embed="rId3"/>
          <a:stretch>
            <a:fillRect/>
          </a:stretch>
        </p:blipFill>
        <p:spPr>
          <a:xfrm>
            <a:off x="1127448" y="2636912"/>
            <a:ext cx="3143412" cy="3524431"/>
          </a:xfrm>
          <a:prstGeom prst="rect">
            <a:avLst/>
          </a:prstGeom>
        </p:spPr>
      </p:pic>
    </p:spTree>
    <p:extLst>
      <p:ext uri="{BB962C8B-B14F-4D97-AF65-F5344CB8AC3E}">
        <p14:creationId xmlns:p14="http://schemas.microsoft.com/office/powerpoint/2010/main" val="7911028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695400" y="1433645"/>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latin typeface="+mn-lt"/>
              </a:rPr>
              <a:t>Select “Download PDF”, a separate PDF file will open. Review it and then click on “Accept”</a:t>
            </a:r>
          </a:p>
          <a:p>
            <a:pPr marL="0" indent="0" algn="just">
              <a:lnSpc>
                <a:spcPct val="100000"/>
              </a:lnSpc>
              <a:spcBef>
                <a:spcPts val="600"/>
              </a:spcBef>
              <a:buNone/>
            </a:pPr>
            <a:r>
              <a:rPr lang="en-US" sz="2000" b="1" dirty="0">
                <a:latin typeface="+mn-lt"/>
              </a:rPr>
              <a:t>Mobile display</a:t>
            </a:r>
          </a:p>
          <a:p>
            <a:pPr marL="0" indent="0" algn="just">
              <a:lnSpc>
                <a:spcPct val="100000"/>
              </a:lnSpc>
              <a:spcBef>
                <a:spcPts val="600"/>
              </a:spcBef>
              <a:buNone/>
            </a:pPr>
            <a:endParaRPr lang="en-US" sz="2000" dirty="0">
              <a:latin typeface="+mn-lt"/>
            </a:endParaRPr>
          </a:p>
        </p:txBody>
      </p:sp>
      <p:sp>
        <p:nvSpPr>
          <p:cNvPr id="12" name="Title 11"/>
          <p:cNvSpPr>
            <a:spLocks noGrp="1"/>
          </p:cNvSpPr>
          <p:nvPr>
            <p:ph type="title"/>
          </p:nvPr>
        </p:nvSpPr>
        <p:spPr/>
        <p:txBody>
          <a:bodyPr>
            <a:normAutofit/>
          </a:bodyPr>
          <a:lstStyle/>
          <a:p>
            <a:r>
              <a:rPr lang="en-US" sz="3200" dirty="0">
                <a:solidFill>
                  <a:srgbClr val="84754E"/>
                </a:solidFill>
                <a:latin typeface="+mn-lt"/>
              </a:rPr>
              <a:t>Download Microsoft Authenticator App</a:t>
            </a:r>
            <a:endParaRPr lang="en-GB" sz="3200" dirty="0">
              <a:solidFill>
                <a:srgbClr val="84754E"/>
              </a:solidFill>
              <a:latin typeface="+mn-lt"/>
            </a:endParaRPr>
          </a:p>
        </p:txBody>
      </p:sp>
      <p:pic>
        <p:nvPicPr>
          <p:cNvPr id="3" name="Picture 2">
            <a:extLst>
              <a:ext uri="{FF2B5EF4-FFF2-40B4-BE49-F238E27FC236}">
                <a16:creationId xmlns:a16="http://schemas.microsoft.com/office/drawing/2014/main" id="{54B6E433-CB14-910C-D1C7-9F347F642A4B}"/>
              </a:ext>
            </a:extLst>
          </p:cNvPr>
          <p:cNvPicPr>
            <a:picLocks noChangeAspect="1"/>
          </p:cNvPicPr>
          <p:nvPr/>
        </p:nvPicPr>
        <p:blipFill>
          <a:blip r:embed="rId2"/>
          <a:stretch>
            <a:fillRect/>
          </a:stretch>
        </p:blipFill>
        <p:spPr>
          <a:xfrm>
            <a:off x="7331835" y="2348880"/>
            <a:ext cx="3778444" cy="3645087"/>
          </a:xfrm>
          <a:prstGeom prst="rect">
            <a:avLst/>
          </a:prstGeom>
        </p:spPr>
      </p:pic>
      <p:pic>
        <p:nvPicPr>
          <p:cNvPr id="5" name="Picture 4">
            <a:extLst>
              <a:ext uri="{FF2B5EF4-FFF2-40B4-BE49-F238E27FC236}">
                <a16:creationId xmlns:a16="http://schemas.microsoft.com/office/drawing/2014/main" id="{2A527A3E-E56F-8D5B-DF9A-FCC486A4109D}"/>
              </a:ext>
            </a:extLst>
          </p:cNvPr>
          <p:cNvPicPr>
            <a:picLocks noChangeAspect="1"/>
          </p:cNvPicPr>
          <p:nvPr/>
        </p:nvPicPr>
        <p:blipFill rotWithShape="1">
          <a:blip r:embed="rId3"/>
          <a:srcRect r="3236"/>
          <a:stretch/>
        </p:blipFill>
        <p:spPr>
          <a:xfrm>
            <a:off x="430076" y="2493894"/>
            <a:ext cx="3047813" cy="3143412"/>
          </a:xfrm>
          <a:prstGeom prst="rect">
            <a:avLst/>
          </a:prstGeom>
        </p:spPr>
      </p:pic>
      <p:pic>
        <p:nvPicPr>
          <p:cNvPr id="7" name="Picture 6">
            <a:extLst>
              <a:ext uri="{FF2B5EF4-FFF2-40B4-BE49-F238E27FC236}">
                <a16:creationId xmlns:a16="http://schemas.microsoft.com/office/drawing/2014/main" id="{E0395737-89FD-E278-12C3-283616BCB982}"/>
              </a:ext>
            </a:extLst>
          </p:cNvPr>
          <p:cNvPicPr>
            <a:picLocks noChangeAspect="1"/>
          </p:cNvPicPr>
          <p:nvPr/>
        </p:nvPicPr>
        <p:blipFill>
          <a:blip r:embed="rId4"/>
          <a:stretch>
            <a:fillRect/>
          </a:stretch>
        </p:blipFill>
        <p:spPr>
          <a:xfrm>
            <a:off x="3958561" y="2519819"/>
            <a:ext cx="2880320" cy="3038968"/>
          </a:xfrm>
          <a:prstGeom prst="rect">
            <a:avLst/>
          </a:prstGeom>
        </p:spPr>
      </p:pic>
    </p:spTree>
    <p:extLst>
      <p:ext uri="{BB962C8B-B14F-4D97-AF65-F5344CB8AC3E}">
        <p14:creationId xmlns:p14="http://schemas.microsoft.com/office/powerpoint/2010/main" val="21625888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IN" sz="3200" dirty="0">
                <a:solidFill>
                  <a:srgbClr val="84754E"/>
                </a:solidFill>
                <a:latin typeface="+mn-lt"/>
              </a:rPr>
              <a:t>Frequently Asked Questions (FAQ)</a:t>
            </a:r>
            <a:endParaRPr lang="en-GB" sz="3200" dirty="0">
              <a:solidFill>
                <a:srgbClr val="84754E"/>
              </a:solidFill>
              <a:latin typeface="+mn-lt"/>
            </a:endParaRPr>
          </a:p>
        </p:txBody>
      </p:sp>
      <p:sp>
        <p:nvSpPr>
          <p:cNvPr id="2" name="TextBox 1">
            <a:extLst>
              <a:ext uri="{FF2B5EF4-FFF2-40B4-BE49-F238E27FC236}">
                <a16:creationId xmlns:a16="http://schemas.microsoft.com/office/drawing/2014/main" id="{C823D6A4-F33D-B098-3A73-C317915D6362}"/>
              </a:ext>
            </a:extLst>
          </p:cNvPr>
          <p:cNvSpPr txBox="1"/>
          <p:nvPr/>
        </p:nvSpPr>
        <p:spPr>
          <a:xfrm>
            <a:off x="839415" y="1700809"/>
            <a:ext cx="10441359" cy="4785926"/>
          </a:xfrm>
          <a:prstGeom prst="rect">
            <a:avLst/>
          </a:prstGeom>
          <a:noFill/>
        </p:spPr>
        <p:txBody>
          <a:bodyPr wrap="square">
            <a:spAutoFit/>
          </a:bodyPr>
          <a:lstStyle/>
          <a:p>
            <a:pPr marL="457200" indent="-457200" algn="just">
              <a:spcBef>
                <a:spcPts val="600"/>
              </a:spcBef>
              <a:buAutoNum type="alphaUcPeriod" startAt="17"/>
            </a:pPr>
            <a:r>
              <a:rPr lang="en-US" sz="2000" b="1" dirty="0">
                <a:latin typeface="Praxis LT Regular"/>
              </a:rPr>
              <a:t>How would Multi Factor Authorisation will benefit? </a:t>
            </a:r>
          </a:p>
          <a:p>
            <a:pPr algn="just">
              <a:spcBef>
                <a:spcPts val="600"/>
              </a:spcBef>
            </a:pPr>
            <a:r>
              <a:rPr lang="en-US" sz="2000" dirty="0">
                <a:latin typeface="Praxis LT Regular"/>
              </a:rPr>
              <a:t>A.    It prevents unauthorized access to your sensitive information like payslip, Yearend statement and letters. </a:t>
            </a:r>
          </a:p>
          <a:p>
            <a:pPr algn="just">
              <a:spcBef>
                <a:spcPts val="600"/>
              </a:spcBef>
            </a:pPr>
            <a:endParaRPr lang="en-US" sz="2000" b="1" dirty="0">
              <a:latin typeface="Praxis LT Regular"/>
            </a:endParaRPr>
          </a:p>
          <a:p>
            <a:pPr marL="457200" indent="-457200" algn="just">
              <a:spcBef>
                <a:spcPts val="600"/>
              </a:spcBef>
              <a:buAutoNum type="alphaUcPeriod" startAt="17"/>
            </a:pPr>
            <a:r>
              <a:rPr lang="en-US" sz="2000" b="1" dirty="0">
                <a:latin typeface="Praxis LT Regular"/>
              </a:rPr>
              <a:t>Why is it required to download the Microsoft Authenticator App?</a:t>
            </a:r>
          </a:p>
          <a:p>
            <a:pPr algn="just">
              <a:spcBef>
                <a:spcPts val="600"/>
              </a:spcBef>
            </a:pPr>
            <a:r>
              <a:rPr lang="en-US" sz="2000" dirty="0">
                <a:latin typeface="Praxis LT Regular"/>
              </a:rPr>
              <a:t>A.    The Microsoft Authenticator App is required to link your Cintra IQ self-service account which will strengthen security of your account</a:t>
            </a:r>
            <a:r>
              <a:rPr lang="en-US" sz="2000" b="1" dirty="0">
                <a:latin typeface="Praxis LT Regular"/>
              </a:rPr>
              <a:t>.</a:t>
            </a:r>
          </a:p>
          <a:p>
            <a:pPr marL="457200" indent="-457200" algn="just">
              <a:spcBef>
                <a:spcPts val="600"/>
              </a:spcBef>
              <a:buAutoNum type="alphaUcPeriod" startAt="17"/>
            </a:pPr>
            <a:endParaRPr lang="en-US" sz="2000" b="1" dirty="0">
              <a:latin typeface="Praxis LT Regular"/>
            </a:endParaRPr>
          </a:p>
          <a:p>
            <a:pPr marL="457200" indent="-457200" algn="just">
              <a:spcBef>
                <a:spcPts val="600"/>
              </a:spcBef>
              <a:buAutoNum type="alphaUcPeriod" startAt="17"/>
            </a:pPr>
            <a:r>
              <a:rPr lang="en-US" sz="2000" b="1" dirty="0">
                <a:latin typeface="Praxis LT Regular"/>
              </a:rPr>
              <a:t>What will the Microsoft Authenticator app generate? </a:t>
            </a:r>
          </a:p>
          <a:p>
            <a:pPr algn="just">
              <a:spcBef>
                <a:spcPts val="600"/>
              </a:spcBef>
            </a:pPr>
            <a:r>
              <a:rPr lang="en-US" sz="2000" dirty="0">
                <a:latin typeface="Praxis LT Regular"/>
              </a:rPr>
              <a:t>A.   It will a generate the 6-digit one time password that has to be entered during login into the Cintra IQ Self Service account.</a:t>
            </a:r>
          </a:p>
          <a:p>
            <a:pPr algn="just">
              <a:spcBef>
                <a:spcPts val="600"/>
              </a:spcBef>
            </a:pPr>
            <a:endParaRPr lang="en-US" sz="2000" dirty="0">
              <a:latin typeface="Praxis LT Regular"/>
            </a:endParaRPr>
          </a:p>
          <a:p>
            <a:pPr algn="just">
              <a:spcBef>
                <a:spcPts val="600"/>
              </a:spcBef>
            </a:pPr>
            <a:endParaRPr lang="en-US" sz="2000" dirty="0">
              <a:latin typeface="Praxis LT Regular"/>
            </a:endParaRPr>
          </a:p>
        </p:txBody>
      </p:sp>
    </p:spTree>
    <p:extLst>
      <p:ext uri="{BB962C8B-B14F-4D97-AF65-F5344CB8AC3E}">
        <p14:creationId xmlns:p14="http://schemas.microsoft.com/office/powerpoint/2010/main" val="3461842670"/>
      </p:ext>
    </p:extLst>
  </p:cSld>
  <p:clrMapOvr>
    <a:masterClrMapping/>
  </p:clrMapOvr>
  <p:transition>
    <p:fade/>
  </p:transition>
</p:sld>
</file>

<file path=ppt/theme/theme1.xml><?xml version="1.0" encoding="utf-8"?>
<a:theme xmlns:a="http://schemas.openxmlformats.org/drawingml/2006/main" name="Brand">
  <a:themeElements>
    <a:clrScheme name="Custom 1">
      <a:dk1>
        <a:srgbClr val="000000"/>
      </a:dk1>
      <a:lt1>
        <a:srgbClr val="FFFFFF"/>
      </a:lt1>
      <a:dk2>
        <a:srgbClr val="002776"/>
      </a:dk2>
      <a:lt2>
        <a:srgbClr val="988642"/>
      </a:lt2>
      <a:accent1>
        <a:srgbClr val="988642"/>
      </a:accent1>
      <a:accent2>
        <a:srgbClr val="002776"/>
      </a:accent2>
      <a:accent3>
        <a:srgbClr val="0076CE"/>
      </a:accent3>
      <a:accent4>
        <a:srgbClr val="00A3E0"/>
      </a:accent4>
      <a:accent5>
        <a:srgbClr val="6AD1E3"/>
      </a:accent5>
      <a:accent6>
        <a:srgbClr val="B5BD00"/>
      </a:accent6>
      <a:hlink>
        <a:srgbClr val="988642"/>
      </a:hlink>
      <a:folHlink>
        <a:srgbClr val="988642"/>
      </a:folHlink>
    </a:clrScheme>
    <a:fontScheme name="Custom 1">
      <a:majorFont>
        <a:latin typeface="Greycliff CF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105187</TotalTime>
  <Words>728</Words>
  <Application>Microsoft Office PowerPoint</Application>
  <PresentationFormat>Widescreen</PresentationFormat>
  <Paragraphs>61</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Greycliff CF Light</vt:lpstr>
      <vt:lpstr>Greycliff CF Medium</vt:lpstr>
      <vt:lpstr>LucidaGrande</vt:lpstr>
      <vt:lpstr>Praxis LT Regular</vt:lpstr>
      <vt:lpstr>Praxis-Light</vt:lpstr>
      <vt:lpstr>Wingdings</vt:lpstr>
      <vt:lpstr>Brand</vt:lpstr>
      <vt:lpstr>Cintra Self-Service Security Enhancement</vt:lpstr>
      <vt:lpstr>Cintra Self-Service Additional Security Feature</vt:lpstr>
      <vt:lpstr>Setting-up Multi-Factor Authentication</vt:lpstr>
      <vt:lpstr>Download Microsoft Authenticator App</vt:lpstr>
      <vt:lpstr>Download Microsoft Authenticator App</vt:lpstr>
      <vt:lpstr>Download Microsoft Authenticator App</vt:lpstr>
      <vt:lpstr>Download Microsoft Authenticator App</vt:lpstr>
      <vt:lpstr>Download Microsoft Authenticator App</vt:lpstr>
      <vt:lpstr>Frequently Asked Questions (FAQ)</vt:lpstr>
      <vt:lpstr>Frequently Asked Questions (FAQ)</vt:lpstr>
      <vt:lpstr>Frequently Asked Questions (FAQ)</vt:lpstr>
    </vt:vector>
  </TitlesOfParts>
  <Company>Carnival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White</dc:creator>
  <cp:lastModifiedBy>Kapil Nakar</cp:lastModifiedBy>
  <cp:revision>898</cp:revision>
  <cp:lastPrinted>2020-02-18T09:03:25Z</cp:lastPrinted>
  <dcterms:created xsi:type="dcterms:W3CDTF">2018-08-09T13:45:08Z</dcterms:created>
  <dcterms:modified xsi:type="dcterms:W3CDTF">2024-08-25T14:33:37Z</dcterms:modified>
  <cp:contentStatus/>
</cp:coreProperties>
</file>